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handoutMasterIdLst>
    <p:handoutMasterId r:id="rId46"/>
  </p:handoutMasterIdLst>
  <p:sldIdLst>
    <p:sldId id="347" r:id="rId2"/>
    <p:sldId id="275" r:id="rId3"/>
    <p:sldId id="299" r:id="rId4"/>
    <p:sldId id="700" r:id="rId5"/>
    <p:sldId id="387" r:id="rId6"/>
    <p:sldId id="375" r:id="rId7"/>
    <p:sldId id="698" r:id="rId8"/>
    <p:sldId id="376" r:id="rId9"/>
    <p:sldId id="704" r:id="rId10"/>
    <p:sldId id="363" r:id="rId11"/>
    <p:sldId id="382" r:id="rId12"/>
    <p:sldId id="383" r:id="rId13"/>
    <p:sldId id="349" r:id="rId14"/>
    <p:sldId id="346" r:id="rId15"/>
    <p:sldId id="350" r:id="rId16"/>
    <p:sldId id="676" r:id="rId17"/>
    <p:sldId id="677" r:id="rId18"/>
    <p:sldId id="678" r:id="rId19"/>
    <p:sldId id="352" r:id="rId20"/>
    <p:sldId id="384" r:id="rId21"/>
    <p:sldId id="699" r:id="rId22"/>
    <p:sldId id="351" r:id="rId23"/>
    <p:sldId id="378" r:id="rId24"/>
    <p:sldId id="353" r:id="rId25"/>
    <p:sldId id="373" r:id="rId26"/>
    <p:sldId id="372" r:id="rId27"/>
    <p:sldId id="374" r:id="rId28"/>
    <p:sldId id="385" r:id="rId29"/>
    <p:sldId id="702" r:id="rId30"/>
    <p:sldId id="367" r:id="rId31"/>
    <p:sldId id="701" r:id="rId32"/>
    <p:sldId id="380" r:id="rId33"/>
    <p:sldId id="703" r:id="rId34"/>
    <p:sldId id="381" r:id="rId35"/>
    <p:sldId id="386" r:id="rId36"/>
    <p:sldId id="705" r:id="rId37"/>
    <p:sldId id="366" r:id="rId38"/>
    <p:sldId id="706" r:id="rId39"/>
    <p:sldId id="707" r:id="rId40"/>
    <p:sldId id="708" r:id="rId41"/>
    <p:sldId id="709" r:id="rId42"/>
    <p:sldId id="348" r:id="rId43"/>
    <p:sldId id="369" r:id="rId44"/>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76" autoAdjust="0"/>
    <p:restoredTop sz="85248" autoAdjust="0"/>
  </p:normalViewPr>
  <p:slideViewPr>
    <p:cSldViewPr>
      <p:cViewPr>
        <p:scale>
          <a:sx n="103" d="100"/>
          <a:sy n="103" d="100"/>
        </p:scale>
        <p:origin x="1085" y="-125"/>
      </p:cViewPr>
      <p:guideLst>
        <p:guide orient="horz" pos="2160"/>
        <p:guide pos="2880"/>
        <p:guide orient="horz" pos="1620"/>
      </p:guideLst>
    </p:cSldViewPr>
  </p:slideViewPr>
  <p:outlineViewPr>
    <p:cViewPr>
      <p:scale>
        <a:sx n="33" d="100"/>
        <a:sy n="33" d="100"/>
      </p:scale>
      <p:origin x="0" y="6178"/>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62" d="100"/>
          <a:sy n="62" d="100"/>
        </p:scale>
        <p:origin x="2299"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4BF13AC-F7EB-4777-9E49-581A4904525B}" type="datetimeFigureOut">
              <a:rPr lang="zh-TW" altLang="en-US" smtClean="0"/>
              <a:pPr/>
              <a:t>2021/4/24</a:t>
            </a:fld>
            <a:endParaRPr lang="zh-TW" altLang="en-US"/>
          </a:p>
        </p:txBody>
      </p:sp>
      <p:sp>
        <p:nvSpPr>
          <p:cNvPr id="4" name="頁尾版面配置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A66C95-0D41-448E-A332-327BB5F29A4B}" type="slidenum">
              <a:rPr lang="zh-TW" altLang="en-US" smtClean="0"/>
              <a:pPr/>
              <a:t>‹#›</a:t>
            </a:fld>
            <a:endParaRPr lang="zh-TW" altLang="en-US"/>
          </a:p>
        </p:txBody>
      </p:sp>
    </p:spTree>
    <p:extLst>
      <p:ext uri="{BB962C8B-B14F-4D97-AF65-F5344CB8AC3E}">
        <p14:creationId xmlns:p14="http://schemas.microsoft.com/office/powerpoint/2010/main" val="1281098419"/>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15.png>
</file>

<file path=ppt/media/image16.jpeg>
</file>

<file path=ppt/media/image17.png>
</file>

<file path=ppt/media/image18.jpeg>
</file>

<file path=ppt/media/image19.jpeg>
</file>

<file path=ppt/media/image2.gif>
</file>

<file path=ppt/media/image20.jpeg>
</file>

<file path=ppt/media/image21.jpeg>
</file>

<file path=ppt/media/image22.png>
</file>

<file path=ppt/media/image23.jpeg>
</file>

<file path=ppt/media/image24.png>
</file>

<file path=ppt/media/image25.jpeg>
</file>

<file path=ppt/media/image26.png>
</file>

<file path=ppt/media/image27.jpeg>
</file>

<file path=ppt/media/image28.jpeg>
</file>

<file path=ppt/media/image29.jpe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jpeg>
</file>

<file path=ppt/media/image8.jpe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1D7637-36C6-481B-974F-5F218DAE9B6A}" type="datetimeFigureOut">
              <a:rPr lang="zh-TW" altLang="en-US" smtClean="0"/>
              <a:pPr/>
              <a:t>2021/4/24</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62C572-1BA5-477C-B07B-B3E31F0FDA36}" type="slidenum">
              <a:rPr lang="zh-TW" altLang="en-US" smtClean="0"/>
              <a:pPr/>
              <a:t>‹#›</a:t>
            </a:fld>
            <a:endParaRPr lang="zh-TW" altLang="en-US"/>
          </a:p>
        </p:txBody>
      </p:sp>
    </p:spTree>
    <p:extLst>
      <p:ext uri="{BB962C8B-B14F-4D97-AF65-F5344CB8AC3E}">
        <p14:creationId xmlns:p14="http://schemas.microsoft.com/office/powerpoint/2010/main" val="419929108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1240476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1A8B7A44-EC3C-451A-8F12-B622B9A297BA}" type="datetime1">
              <a:rPr lang="zh-TW" altLang="en-US"/>
              <a:pPr/>
              <a:t>2021/4/24</a:t>
            </a:fld>
            <a:endParaRPr lang="en-US" altLang="zh-TW"/>
          </a:p>
        </p:txBody>
      </p:sp>
      <p:sp>
        <p:nvSpPr>
          <p:cNvPr id="7" name="Rectangle 5"/>
          <p:cNvSpPr>
            <a:spLocks noGrp="1" noChangeArrowheads="1"/>
          </p:cNvSpPr>
          <p:nvPr>
            <p:ph type="sldNum" sz="quarter" idx="5"/>
          </p:nvPr>
        </p:nvSpPr>
        <p:spPr>
          <a:ln/>
        </p:spPr>
        <p:txBody>
          <a:bodyPr/>
          <a:lstStyle/>
          <a:p>
            <a:fld id="{35606BE5-04C8-4AD7-AC92-80528CB62836}" type="slidenum">
              <a:rPr lang="en-US" altLang="zh-TW"/>
              <a:pPr/>
              <a:t>17</a:t>
            </a:fld>
            <a:endParaRPr lang="en-US" altLang="zh-TW"/>
          </a:p>
        </p:txBody>
      </p:sp>
      <p:sp>
        <p:nvSpPr>
          <p:cNvPr id="34818" name="Rectangle 2"/>
          <p:cNvSpPr>
            <a:spLocks noGrp="1" noChangeArrowheads="1"/>
          </p:cNvSpPr>
          <p:nvPr>
            <p:ph type="body" idx="1"/>
          </p:nvPr>
        </p:nvSpPr>
        <p:spPr>
          <a:noFill/>
          <a:ln/>
        </p:spPr>
        <p:txBody>
          <a:bodyPr/>
          <a:lstStyle/>
          <a:p>
            <a:r>
              <a:rPr lang="en-US" altLang="zh-TW"/>
              <a:t>Given an input condition, it very easy to derive the overall output. However, our task is more than that. What we want to do is to construct an appropriate fuzzy inference system that can match a desired input/output data set of a unknown target system. This is called fuzzy modeling and it a branch of nonlinear system identification. In general, fuzzy modeling involves two step. The first step is structure identification, where we have to find suitable numbers of fuzzy rules and membership functions. In FLT, this is accomplished by subtractive clustering proposed by Steve Chiu in Rockwell Science Research Center. The second step is parameter identification, where we have to find the optimal parameters for membership functions as well as output linear equations. In the FLT, this is done by ANFIS, which was proposed by me back in 1991. Since ANFIS uses some neural network training techniques, it is also classified as one of the neuro-fuzzy modeling approaches.</a:t>
            </a:r>
          </a:p>
        </p:txBody>
      </p:sp>
      <p:sp>
        <p:nvSpPr>
          <p:cNvPr id="34819" name="Rectangle 3"/>
          <p:cNvSpPr>
            <a:spLocks noGrp="1" noRot="1" noChangeAspect="1" noChangeArrowheads="1" noTextEdit="1"/>
          </p:cNvSpPr>
          <p:nvPr>
            <p:ph type="sldImg"/>
          </p:nvPr>
        </p:nvSpPr>
        <p:spPr>
          <a:xfrm>
            <a:off x="368300" y="690563"/>
            <a:ext cx="6121400" cy="3444875"/>
          </a:xfrm>
          <a:ln cap="flat"/>
        </p:spPr>
      </p:sp>
    </p:spTree>
    <p:extLst>
      <p:ext uri="{BB962C8B-B14F-4D97-AF65-F5344CB8AC3E}">
        <p14:creationId xmlns:p14="http://schemas.microsoft.com/office/powerpoint/2010/main" val="20807147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Ref idx="1001">
        <a:schemeClr val="bg1"/>
      </p:bgRef>
    </p:bg>
    <p:spTree>
      <p:nvGrpSpPr>
        <p:cNvPr id="1" name=""/>
        <p:cNvGrpSpPr/>
        <p:nvPr/>
      </p:nvGrpSpPr>
      <p:grpSpPr>
        <a:xfrm>
          <a:off x="0" y="0"/>
          <a:ext cx="0" cy="0"/>
          <a:chOff x="0" y="0"/>
          <a:chExt cx="0" cy="0"/>
        </a:xfrm>
      </p:grpSpPr>
      <p:sp>
        <p:nvSpPr>
          <p:cNvPr id="8" name="標題 7"/>
          <p:cNvSpPr>
            <a:spLocks noGrp="1"/>
          </p:cNvSpPr>
          <p:nvPr>
            <p:ph type="ctrTitle"/>
          </p:nvPr>
        </p:nvSpPr>
        <p:spPr>
          <a:xfrm>
            <a:off x="2286000" y="1005576"/>
            <a:ext cx="6172200" cy="1420772"/>
          </a:xfrm>
        </p:spPr>
        <p:txBody>
          <a:bodyPr>
            <a:normAutofit/>
          </a:bodyPr>
          <a:lstStyle>
            <a:lvl1pPr algn="ctr">
              <a:defRPr sz="3500" b="0" i="0"/>
            </a:lvl1pPr>
          </a:lstStyle>
          <a:p>
            <a:r>
              <a:rPr kumimoji="0" lang="zh-TW" altLang="en-US" dirty="0"/>
              <a:t>按一下以編輯母片標題樣式</a:t>
            </a:r>
            <a:endParaRPr kumimoji="0" lang="en-US" dirty="0"/>
          </a:p>
        </p:txBody>
      </p:sp>
      <p:sp>
        <p:nvSpPr>
          <p:cNvPr id="9" name="副標題 8"/>
          <p:cNvSpPr>
            <a:spLocks noGrp="1"/>
          </p:cNvSpPr>
          <p:nvPr>
            <p:ph type="subTitle" idx="1"/>
          </p:nvPr>
        </p:nvSpPr>
        <p:spPr>
          <a:xfrm>
            <a:off x="2286000" y="2949792"/>
            <a:ext cx="6172200" cy="1028700"/>
          </a:xfrm>
        </p:spPr>
        <p:txBody>
          <a:bodyPr/>
          <a:lstStyle>
            <a:lvl1pPr marL="0" indent="0" algn="ctr">
              <a:buNone/>
              <a:defRPr sz="1800" b="0">
                <a:solidFill>
                  <a:schemeClr val="tx2"/>
                </a:solidFill>
                <a:latin typeface="標楷體" panose="03000509000000000000" pitchFamily="65" charset="-120"/>
                <a:ea typeface="標楷體" panose="03000509000000000000" pitchFamily="65" charset="-12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TW" altLang="en-US" dirty="0"/>
              <a:t>按一下以編輯母片副標題樣式</a:t>
            </a:r>
            <a:endParaRPr kumimoji="0" lang="en-US" dirty="0"/>
          </a:p>
        </p:txBody>
      </p:sp>
      <p:sp>
        <p:nvSpPr>
          <p:cNvPr id="17" name="頁尾版面配置區 16"/>
          <p:cNvSpPr>
            <a:spLocks noGrp="1"/>
          </p:cNvSpPr>
          <p:nvPr>
            <p:ph type="ftr" sz="quarter" idx="11"/>
          </p:nvPr>
        </p:nvSpPr>
        <p:spPr bwMode="auto">
          <a:xfrm rot="5400000">
            <a:off x="7534469" y="3088246"/>
            <a:ext cx="2743200" cy="384048"/>
          </a:xfrm>
          <a:prstGeom prst="rect">
            <a:avLst/>
          </a:prstGeom>
        </p:spPr>
        <p:txBody>
          <a:bodyPr/>
          <a:lstStyle/>
          <a:p>
            <a:endParaRPr lang="zh-TW" altLang="en-US"/>
          </a:p>
        </p:txBody>
      </p:sp>
      <p:sp>
        <p:nvSpPr>
          <p:cNvPr id="10" name="矩形 9"/>
          <p:cNvSpPr/>
          <p:nvPr/>
        </p:nvSpPr>
        <p:spPr bwMode="auto">
          <a:xfrm>
            <a:off x="381000" y="0"/>
            <a:ext cx="609600" cy="51435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矩形 11"/>
          <p:cNvSpPr/>
          <p:nvPr/>
        </p:nvSpPr>
        <p:spPr bwMode="auto">
          <a:xfrm>
            <a:off x="276336" y="0"/>
            <a:ext cx="104664" cy="51435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矩形 13"/>
          <p:cNvSpPr/>
          <p:nvPr/>
        </p:nvSpPr>
        <p:spPr bwMode="auto">
          <a:xfrm>
            <a:off x="990600" y="0"/>
            <a:ext cx="181872" cy="51435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矩形 18"/>
          <p:cNvSpPr/>
          <p:nvPr/>
        </p:nvSpPr>
        <p:spPr bwMode="auto">
          <a:xfrm>
            <a:off x="1141320" y="0"/>
            <a:ext cx="230280" cy="51435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直線接點 10"/>
          <p:cNvSpPr>
            <a:spLocks noChangeShapeType="1"/>
          </p:cNvSpPr>
          <p:nvPr/>
        </p:nvSpPr>
        <p:spPr bwMode="auto">
          <a:xfrm>
            <a:off x="106344" y="0"/>
            <a:ext cx="0" cy="51435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直線接點 17"/>
          <p:cNvSpPr>
            <a:spLocks noChangeShapeType="1"/>
          </p:cNvSpPr>
          <p:nvPr/>
        </p:nvSpPr>
        <p:spPr bwMode="auto">
          <a:xfrm>
            <a:off x="914400" y="0"/>
            <a:ext cx="0" cy="51435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直線接點 19"/>
          <p:cNvSpPr>
            <a:spLocks noChangeShapeType="1"/>
          </p:cNvSpPr>
          <p:nvPr/>
        </p:nvSpPr>
        <p:spPr bwMode="auto">
          <a:xfrm>
            <a:off x="854112" y="0"/>
            <a:ext cx="0" cy="51435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直線接點 15"/>
          <p:cNvSpPr>
            <a:spLocks noChangeShapeType="1"/>
          </p:cNvSpPr>
          <p:nvPr/>
        </p:nvSpPr>
        <p:spPr bwMode="auto">
          <a:xfrm>
            <a:off x="1726640" y="0"/>
            <a:ext cx="0" cy="51435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直線接點 14"/>
          <p:cNvSpPr>
            <a:spLocks noChangeShapeType="1"/>
          </p:cNvSpPr>
          <p:nvPr/>
        </p:nvSpPr>
        <p:spPr bwMode="auto">
          <a:xfrm>
            <a:off x="1066800" y="0"/>
            <a:ext cx="0" cy="51435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直線接點 21"/>
          <p:cNvSpPr>
            <a:spLocks noChangeShapeType="1"/>
          </p:cNvSpPr>
          <p:nvPr/>
        </p:nvSpPr>
        <p:spPr bwMode="auto">
          <a:xfrm>
            <a:off x="9113856"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矩形 26"/>
          <p:cNvSpPr/>
          <p:nvPr/>
        </p:nvSpPr>
        <p:spPr bwMode="auto">
          <a:xfrm>
            <a:off x="1219200" y="0"/>
            <a:ext cx="76200" cy="51435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橢圓 20"/>
          <p:cNvSpPr/>
          <p:nvPr/>
        </p:nvSpPr>
        <p:spPr bwMode="auto">
          <a:xfrm>
            <a:off x="609600" y="2571750"/>
            <a:ext cx="1295400" cy="97155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橢圓 22"/>
          <p:cNvSpPr/>
          <p:nvPr/>
        </p:nvSpPr>
        <p:spPr bwMode="auto">
          <a:xfrm>
            <a:off x="1309632" y="3650064"/>
            <a:ext cx="641424" cy="481068"/>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橢圓 23"/>
          <p:cNvSpPr/>
          <p:nvPr/>
        </p:nvSpPr>
        <p:spPr bwMode="auto">
          <a:xfrm>
            <a:off x="1091080" y="4125474"/>
            <a:ext cx="137160" cy="10287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橢圓 25"/>
          <p:cNvSpPr/>
          <p:nvPr/>
        </p:nvSpPr>
        <p:spPr bwMode="auto">
          <a:xfrm>
            <a:off x="1664208" y="4341114"/>
            <a:ext cx="274320" cy="20574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橢圓 24"/>
          <p:cNvSpPr/>
          <p:nvPr/>
        </p:nvSpPr>
        <p:spPr>
          <a:xfrm>
            <a:off x="1905000" y="3371850"/>
            <a:ext cx="365760" cy="27432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投影片編號版面配置區 28"/>
          <p:cNvSpPr>
            <a:spLocks noGrp="1"/>
          </p:cNvSpPr>
          <p:nvPr>
            <p:ph type="sldNum" sz="quarter" idx="12"/>
          </p:nvPr>
        </p:nvSpPr>
        <p:spPr bwMode="auto">
          <a:xfrm>
            <a:off x="1325544" y="3696527"/>
            <a:ext cx="609600" cy="388143"/>
          </a:xfrm>
          <a:prstGeom prst="rect">
            <a:avLst/>
          </a:prstGeom>
        </p:spPr>
        <p:txBody>
          <a:bodyPr/>
          <a:lstStyle/>
          <a:p>
            <a:fld id="{93BD6009-2A66-4F07-812F-9E9F9B397B69}" type="slidenum">
              <a:rPr lang="zh-TW" altLang="en-US" smtClean="0"/>
              <a:pPr/>
              <a:t>‹#›</a:t>
            </a:fld>
            <a:endParaRPr lang="zh-TW" altLang="en-US" dirty="0"/>
          </a:p>
        </p:txBody>
      </p:sp>
      <p:pic>
        <p:nvPicPr>
          <p:cNvPr id="30" name="圖片 29" descr="mir_logo.gif"/>
          <p:cNvPicPr>
            <a:picLocks noChangeAspect="1"/>
          </p:cNvPicPr>
          <p:nvPr userDrawn="1"/>
        </p:nvPicPr>
        <p:blipFill>
          <a:blip r:embed="rId2"/>
          <a:stretch>
            <a:fillRect/>
          </a:stretch>
        </p:blipFill>
        <p:spPr>
          <a:xfrm>
            <a:off x="7491442" y="208584"/>
            <a:ext cx="1295400" cy="43434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p:txBody>
          <a:bodyPr vert="eaVert"/>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4" name="日期版面配置區 3"/>
          <p:cNvSpPr>
            <a:spLocks noGrp="1"/>
          </p:cNvSpPr>
          <p:nvPr>
            <p:ph type="dt" sz="half" idx="10"/>
          </p:nvPr>
        </p:nvSpPr>
        <p:spPr>
          <a:xfrm rot="5400000">
            <a:off x="7840980" y="763382"/>
            <a:ext cx="1508760" cy="384048"/>
          </a:xfrm>
          <a:prstGeom prst="rect">
            <a:avLst/>
          </a:prstGeom>
        </p:spPr>
        <p:txBody>
          <a:bodyPr/>
          <a:lstStyle/>
          <a:p>
            <a:fld id="{D7DB5B5E-FF57-4331-BF13-D94DFA61630B}" type="datetime1">
              <a:rPr lang="zh-TW" altLang="en-US" smtClean="0"/>
              <a:t>2021/4/24</a:t>
            </a:fld>
            <a:endParaRPr lang="zh-TW" altLang="en-US"/>
          </a:p>
        </p:txBody>
      </p:sp>
      <p:sp>
        <p:nvSpPr>
          <p:cNvPr id="5" name="頁尾版面配置區 4"/>
          <p:cNvSpPr>
            <a:spLocks noGrp="1"/>
          </p:cNvSpPr>
          <p:nvPr>
            <p:ph type="ftr" sz="quarter" idx="11"/>
          </p:nvPr>
        </p:nvSpPr>
        <p:spPr>
          <a:xfrm rot="5400000">
            <a:off x="7390236" y="2757210"/>
            <a:ext cx="2400300" cy="365760"/>
          </a:xfrm>
          <a:prstGeom prst="rect">
            <a:avLst/>
          </a:prstGeom>
        </p:spPr>
        <p:txBody>
          <a:bodyPr/>
          <a:lstStyle/>
          <a:p>
            <a:endParaRPr lang="zh-TW" altLang="en-US"/>
          </a:p>
        </p:txBody>
      </p:sp>
      <p:sp>
        <p:nvSpPr>
          <p:cNvPr id="6" name="投影片編號版面配置區 5"/>
          <p:cNvSpPr>
            <a:spLocks noGrp="1"/>
          </p:cNvSpPr>
          <p:nvPr>
            <p:ph type="sldNum" sz="quarter" idx="12"/>
          </p:nvPr>
        </p:nvSpPr>
        <p:spPr>
          <a:xfrm>
            <a:off x="8129016" y="4300538"/>
            <a:ext cx="609600" cy="390906"/>
          </a:xfrm>
          <a:prstGeom prst="rect">
            <a:avLst/>
          </a:prstGeom>
        </p:spPr>
        <p:txBody>
          <a:bodyPr/>
          <a:lstStyle/>
          <a:p>
            <a:fld id="{93BD6009-2A66-4F07-812F-9E9F9B397B69}" type="slidenum">
              <a:rPr lang="zh-TW" altLang="en-US"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1676400" cy="4388644"/>
          </a:xfrm>
        </p:spPr>
        <p:txBody>
          <a:bodyPr vert="eaVert"/>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a:xfrm>
            <a:off x="457200" y="205979"/>
            <a:ext cx="6019800" cy="4388644"/>
          </a:xfrm>
        </p:spPr>
        <p:txBody>
          <a:bodyPr vert="eaVert"/>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4" name="日期版面配置區 3"/>
          <p:cNvSpPr>
            <a:spLocks noGrp="1"/>
          </p:cNvSpPr>
          <p:nvPr>
            <p:ph type="dt" sz="half" idx="10"/>
          </p:nvPr>
        </p:nvSpPr>
        <p:spPr>
          <a:xfrm rot="5400000">
            <a:off x="7840980" y="763382"/>
            <a:ext cx="1508760" cy="384048"/>
          </a:xfrm>
          <a:prstGeom prst="rect">
            <a:avLst/>
          </a:prstGeom>
        </p:spPr>
        <p:txBody>
          <a:bodyPr/>
          <a:lstStyle/>
          <a:p>
            <a:fld id="{4F57289B-949A-43FD-AF7D-692786BD340A}" type="datetime1">
              <a:rPr lang="zh-TW" altLang="en-US" smtClean="0"/>
              <a:t>2021/4/24</a:t>
            </a:fld>
            <a:endParaRPr lang="zh-TW" altLang="en-US"/>
          </a:p>
        </p:txBody>
      </p:sp>
      <p:sp>
        <p:nvSpPr>
          <p:cNvPr id="5" name="頁尾版面配置區 4"/>
          <p:cNvSpPr>
            <a:spLocks noGrp="1"/>
          </p:cNvSpPr>
          <p:nvPr>
            <p:ph type="ftr" sz="quarter" idx="11"/>
          </p:nvPr>
        </p:nvSpPr>
        <p:spPr>
          <a:xfrm rot="5400000">
            <a:off x="7390236" y="2757210"/>
            <a:ext cx="2400300" cy="365760"/>
          </a:xfrm>
          <a:prstGeom prst="rect">
            <a:avLst/>
          </a:prstGeom>
        </p:spPr>
        <p:txBody>
          <a:bodyPr/>
          <a:lstStyle/>
          <a:p>
            <a:endParaRPr lang="zh-TW" altLang="en-US"/>
          </a:p>
        </p:txBody>
      </p:sp>
      <p:sp>
        <p:nvSpPr>
          <p:cNvPr id="6" name="投影片編號版面配置區 5"/>
          <p:cNvSpPr>
            <a:spLocks noGrp="1"/>
          </p:cNvSpPr>
          <p:nvPr>
            <p:ph type="sldNum" sz="quarter" idx="12"/>
          </p:nvPr>
        </p:nvSpPr>
        <p:spPr>
          <a:xfrm>
            <a:off x="8129016" y="4300538"/>
            <a:ext cx="609600" cy="390906"/>
          </a:xfrm>
          <a:prstGeom prst="rect">
            <a:avLst/>
          </a:prstGeom>
        </p:spPr>
        <p:txBody>
          <a:bodyPr/>
          <a:lstStyle/>
          <a:p>
            <a:fld id="{93BD6009-2A66-4F07-812F-9E9F9B397B69}" type="slidenum">
              <a:rPr lang="zh-TW" altLang="en-US" smtClean="0"/>
              <a:pPr/>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8" name="內容版面配置區 7"/>
          <p:cNvSpPr>
            <a:spLocks noGrp="1"/>
          </p:cNvSpPr>
          <p:nvPr>
            <p:ph sz="quarter" idx="1"/>
          </p:nvPr>
        </p:nvSpPr>
        <p:spPr>
          <a:xfrm>
            <a:off x="457200" y="1285866"/>
            <a:ext cx="7467600" cy="3569598"/>
          </a:xfrm>
        </p:spPr>
        <p:txBody>
          <a:bodyPr/>
          <a:lstStyle>
            <a:lvl1pPr>
              <a:defRPr baseline="0">
                <a:latin typeface="+mj-lt"/>
                <a:ea typeface="標楷體" pitchFamily="65" charset="-120"/>
              </a:defRPr>
            </a:lvl1pPr>
            <a:lvl2pPr>
              <a:defRPr baseline="0">
                <a:latin typeface="+mj-lt"/>
                <a:ea typeface="標楷體" pitchFamily="65" charset="-120"/>
              </a:defRPr>
            </a:lvl2pPr>
            <a:lvl3pPr>
              <a:defRPr sz="1900" baseline="0">
                <a:latin typeface="+mj-lt"/>
                <a:ea typeface="標楷體" pitchFamily="65" charset="-120"/>
              </a:defRPr>
            </a:lvl3pPr>
            <a:lvl4pPr>
              <a:defRPr baseline="0">
                <a:latin typeface="+mj-lt"/>
                <a:ea typeface="標楷體" pitchFamily="65" charset="-120"/>
              </a:defRPr>
            </a:lvl4pPr>
            <a:lvl5pPr>
              <a:defRPr baseline="0">
                <a:latin typeface="+mj-lt"/>
                <a:ea typeface="標楷體"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10" name="頁尾版面配置區 9"/>
          <p:cNvSpPr>
            <a:spLocks noGrp="1"/>
          </p:cNvSpPr>
          <p:nvPr>
            <p:ph type="ftr" sz="quarter" idx="16"/>
          </p:nvPr>
        </p:nvSpPr>
        <p:spPr>
          <a:xfrm rot="5400000">
            <a:off x="7390236" y="2757210"/>
            <a:ext cx="2400300" cy="365760"/>
          </a:xfrm>
          <a:prstGeom prst="rect">
            <a:avLst/>
          </a:prstGeom>
        </p:spPr>
        <p:txBody>
          <a:bodyPr rtlCol="0"/>
          <a:lstStyle/>
          <a:p>
            <a:endParaRPr lang="zh-TW" altLang="en-US" dirty="0"/>
          </a:p>
        </p:txBody>
      </p:sp>
      <p:pic>
        <p:nvPicPr>
          <p:cNvPr id="6" name="圖片 5" descr="mir_logo.gif"/>
          <p:cNvPicPr>
            <a:picLocks noChangeAspect="1"/>
          </p:cNvPicPr>
          <p:nvPr userDrawn="1"/>
        </p:nvPicPr>
        <p:blipFill>
          <a:blip r:embed="rId2"/>
          <a:stretch>
            <a:fillRect/>
          </a:stretch>
        </p:blipFill>
        <p:spPr>
          <a:xfrm>
            <a:off x="7286644" y="101427"/>
            <a:ext cx="1295400" cy="434340"/>
          </a:xfrm>
          <a:prstGeom prst="rect">
            <a:avLst/>
          </a:prstGeom>
        </p:spPr>
      </p:pic>
      <p:sp>
        <p:nvSpPr>
          <p:cNvPr id="4" name="標題 3"/>
          <p:cNvSpPr>
            <a:spLocks noGrp="1"/>
          </p:cNvSpPr>
          <p:nvPr>
            <p:ph type="title"/>
          </p:nvPr>
        </p:nvSpPr>
        <p:spPr/>
        <p:txBody>
          <a:bodyPr/>
          <a:lstStyle/>
          <a:p>
            <a:r>
              <a:rPr lang="zh-TW" altLang="en-US" dirty="0"/>
              <a:t>按一下以編輯母片標題樣式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區段標題">
    <p:bg>
      <p:bgRef idx="1001">
        <a:schemeClr val="bg2"/>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2286000" y="2171700"/>
            <a:ext cx="6172200" cy="1540193"/>
          </a:xfrm>
        </p:spPr>
        <p:txBody>
          <a:bodyPr/>
          <a:lstStyle>
            <a:lvl1pPr algn="l">
              <a:buNone/>
              <a:defRPr sz="3000" b="1" cap="small" baseline="0"/>
            </a:lvl1pPr>
          </a:lstStyle>
          <a:p>
            <a:r>
              <a:rPr kumimoji="0" lang="zh-TW" altLang="en-US"/>
              <a:t>按一下以編輯母片標題樣式</a:t>
            </a:r>
            <a:endParaRPr kumimoji="0" lang="en-US"/>
          </a:p>
        </p:txBody>
      </p:sp>
      <p:sp>
        <p:nvSpPr>
          <p:cNvPr id="3" name="文字版面配置區 2"/>
          <p:cNvSpPr>
            <a:spLocks noGrp="1"/>
          </p:cNvSpPr>
          <p:nvPr>
            <p:ph type="body" idx="1"/>
          </p:nvPr>
        </p:nvSpPr>
        <p:spPr>
          <a:xfrm>
            <a:off x="2286000" y="3757613"/>
            <a:ext cx="6172200" cy="10287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TW" altLang="en-US"/>
              <a:t>按一下以編輯母片文字樣式</a:t>
            </a:r>
          </a:p>
        </p:txBody>
      </p:sp>
      <p:sp>
        <p:nvSpPr>
          <p:cNvPr id="4" name="日期版面配置區 3"/>
          <p:cNvSpPr>
            <a:spLocks noGrp="1"/>
          </p:cNvSpPr>
          <p:nvPr>
            <p:ph type="dt" sz="half" idx="10"/>
          </p:nvPr>
        </p:nvSpPr>
        <p:spPr bwMode="auto">
          <a:xfrm rot="5400000">
            <a:off x="8049006" y="830199"/>
            <a:ext cx="1714500" cy="381000"/>
          </a:xfrm>
          <a:prstGeom prst="rect">
            <a:avLst/>
          </a:prstGeom>
        </p:spPr>
        <p:txBody>
          <a:bodyPr/>
          <a:lstStyle/>
          <a:p>
            <a:fld id="{8616078C-AD99-4571-B0DA-C628EF72A2E7}" type="datetime1">
              <a:rPr lang="zh-TW" altLang="en-US" smtClean="0"/>
              <a:t>2021/4/24</a:t>
            </a:fld>
            <a:endParaRPr lang="zh-TW" altLang="en-US"/>
          </a:p>
        </p:txBody>
      </p:sp>
      <p:sp>
        <p:nvSpPr>
          <p:cNvPr id="5" name="頁尾版面配置區 4"/>
          <p:cNvSpPr>
            <a:spLocks noGrp="1"/>
          </p:cNvSpPr>
          <p:nvPr>
            <p:ph type="ftr" sz="quarter" idx="11"/>
          </p:nvPr>
        </p:nvSpPr>
        <p:spPr bwMode="auto">
          <a:xfrm rot="5400000">
            <a:off x="7534656" y="3086100"/>
            <a:ext cx="2743200" cy="384048"/>
          </a:xfrm>
          <a:prstGeom prst="rect">
            <a:avLst/>
          </a:prstGeom>
        </p:spPr>
        <p:txBody>
          <a:bodyPr/>
          <a:lstStyle/>
          <a:p>
            <a:endParaRPr lang="zh-TW" altLang="en-US"/>
          </a:p>
        </p:txBody>
      </p:sp>
      <p:sp>
        <p:nvSpPr>
          <p:cNvPr id="9" name="矩形 8"/>
          <p:cNvSpPr/>
          <p:nvPr/>
        </p:nvSpPr>
        <p:spPr bwMode="auto">
          <a:xfrm>
            <a:off x="381000" y="0"/>
            <a:ext cx="609600" cy="51435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矩形 9"/>
          <p:cNvSpPr/>
          <p:nvPr/>
        </p:nvSpPr>
        <p:spPr bwMode="auto">
          <a:xfrm>
            <a:off x="276336" y="0"/>
            <a:ext cx="104664" cy="51435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矩形 10"/>
          <p:cNvSpPr/>
          <p:nvPr/>
        </p:nvSpPr>
        <p:spPr bwMode="auto">
          <a:xfrm>
            <a:off x="990600" y="0"/>
            <a:ext cx="181872" cy="51435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矩形 11"/>
          <p:cNvSpPr/>
          <p:nvPr/>
        </p:nvSpPr>
        <p:spPr bwMode="auto">
          <a:xfrm>
            <a:off x="1141320" y="0"/>
            <a:ext cx="230280" cy="51435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直線接點 12"/>
          <p:cNvSpPr>
            <a:spLocks noChangeShapeType="1"/>
          </p:cNvSpPr>
          <p:nvPr/>
        </p:nvSpPr>
        <p:spPr bwMode="auto">
          <a:xfrm>
            <a:off x="106344" y="0"/>
            <a:ext cx="0" cy="51435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線接點 13"/>
          <p:cNvSpPr>
            <a:spLocks noChangeShapeType="1"/>
          </p:cNvSpPr>
          <p:nvPr/>
        </p:nvSpPr>
        <p:spPr bwMode="auto">
          <a:xfrm>
            <a:off x="914400" y="0"/>
            <a:ext cx="0" cy="51435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直線接點 14"/>
          <p:cNvSpPr>
            <a:spLocks noChangeShapeType="1"/>
          </p:cNvSpPr>
          <p:nvPr/>
        </p:nvSpPr>
        <p:spPr bwMode="auto">
          <a:xfrm>
            <a:off x="854112" y="0"/>
            <a:ext cx="0" cy="51435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直線接點 15"/>
          <p:cNvSpPr>
            <a:spLocks noChangeShapeType="1"/>
          </p:cNvSpPr>
          <p:nvPr/>
        </p:nvSpPr>
        <p:spPr bwMode="auto">
          <a:xfrm>
            <a:off x="1726640" y="0"/>
            <a:ext cx="0" cy="51435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直線接點 16"/>
          <p:cNvSpPr>
            <a:spLocks noChangeShapeType="1"/>
          </p:cNvSpPr>
          <p:nvPr/>
        </p:nvSpPr>
        <p:spPr bwMode="auto">
          <a:xfrm>
            <a:off x="1066800" y="0"/>
            <a:ext cx="0" cy="51435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矩形 17"/>
          <p:cNvSpPr/>
          <p:nvPr/>
        </p:nvSpPr>
        <p:spPr bwMode="auto">
          <a:xfrm>
            <a:off x="1219200" y="0"/>
            <a:ext cx="76200" cy="51435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橢圓 18"/>
          <p:cNvSpPr/>
          <p:nvPr/>
        </p:nvSpPr>
        <p:spPr bwMode="auto">
          <a:xfrm>
            <a:off x="609600" y="2571750"/>
            <a:ext cx="1295400" cy="97155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橢圓 19"/>
          <p:cNvSpPr/>
          <p:nvPr/>
        </p:nvSpPr>
        <p:spPr bwMode="auto">
          <a:xfrm>
            <a:off x="1324704" y="3650064"/>
            <a:ext cx="641424" cy="481068"/>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橢圓 20"/>
          <p:cNvSpPr/>
          <p:nvPr/>
        </p:nvSpPr>
        <p:spPr bwMode="auto">
          <a:xfrm>
            <a:off x="1091080" y="4125474"/>
            <a:ext cx="137160" cy="10287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橢圓 21"/>
          <p:cNvSpPr/>
          <p:nvPr/>
        </p:nvSpPr>
        <p:spPr bwMode="auto">
          <a:xfrm>
            <a:off x="1664208" y="4343400"/>
            <a:ext cx="274320" cy="20574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橢圓 22"/>
          <p:cNvSpPr/>
          <p:nvPr/>
        </p:nvSpPr>
        <p:spPr bwMode="auto">
          <a:xfrm>
            <a:off x="1879040" y="3359916"/>
            <a:ext cx="365760" cy="27432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直線接點 25"/>
          <p:cNvSpPr>
            <a:spLocks noChangeShapeType="1"/>
          </p:cNvSpPr>
          <p:nvPr/>
        </p:nvSpPr>
        <p:spPr bwMode="auto">
          <a:xfrm>
            <a:off x="9097944"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投影片編號版面配置區 5"/>
          <p:cNvSpPr>
            <a:spLocks noGrp="1"/>
          </p:cNvSpPr>
          <p:nvPr>
            <p:ph type="sldNum" sz="quarter" idx="12"/>
          </p:nvPr>
        </p:nvSpPr>
        <p:spPr bwMode="auto">
          <a:xfrm>
            <a:off x="1340616" y="3696527"/>
            <a:ext cx="609600" cy="388143"/>
          </a:xfrm>
          <a:prstGeom prst="rect">
            <a:avLst/>
          </a:prstGeom>
        </p:spPr>
        <p:txBody>
          <a:bodyPr/>
          <a:lstStyle/>
          <a:p>
            <a:fld id="{93BD6009-2A66-4F07-812F-9E9F9B397B69}" type="slidenum">
              <a:rPr lang="zh-TW" altLang="en-US" smtClean="0"/>
              <a:pPr/>
              <a:t>‹#›</a:t>
            </a:fld>
            <a:endParaRPr lang="zh-TW"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b="0" cap="none" baseline="0">
                <a:latin typeface="+mj-lt"/>
              </a:defRPr>
            </a:lvl1pPr>
          </a:lstStyle>
          <a:p>
            <a:r>
              <a:rPr kumimoji="0" lang="zh-TW" altLang="en-US" dirty="0"/>
              <a:t>按一下以編輯母片標題樣式</a:t>
            </a:r>
            <a:endParaRPr kumimoji="0" lang="en-US" dirty="0"/>
          </a:p>
        </p:txBody>
      </p:sp>
      <p:sp>
        <p:nvSpPr>
          <p:cNvPr id="5" name="日期版面配置區 4"/>
          <p:cNvSpPr>
            <a:spLocks noGrp="1"/>
          </p:cNvSpPr>
          <p:nvPr>
            <p:ph type="dt" sz="half" idx="10"/>
          </p:nvPr>
        </p:nvSpPr>
        <p:spPr>
          <a:xfrm rot="5400000">
            <a:off x="7840980" y="763382"/>
            <a:ext cx="1508760" cy="384048"/>
          </a:xfrm>
          <a:prstGeom prst="rect">
            <a:avLst/>
          </a:prstGeom>
        </p:spPr>
        <p:txBody>
          <a:bodyPr/>
          <a:lstStyle/>
          <a:p>
            <a:fld id="{AD79DC08-DC78-4909-AB0C-6338BE709B4C}" type="datetime1">
              <a:rPr lang="zh-TW" altLang="en-US" smtClean="0"/>
              <a:t>2021/4/24</a:t>
            </a:fld>
            <a:endParaRPr lang="zh-TW" altLang="en-US"/>
          </a:p>
        </p:txBody>
      </p:sp>
      <p:sp>
        <p:nvSpPr>
          <p:cNvPr id="6" name="頁尾版面配置區 5"/>
          <p:cNvSpPr>
            <a:spLocks noGrp="1"/>
          </p:cNvSpPr>
          <p:nvPr>
            <p:ph type="ftr" sz="quarter" idx="11"/>
          </p:nvPr>
        </p:nvSpPr>
        <p:spPr>
          <a:xfrm rot="5400000">
            <a:off x="7390236" y="2757210"/>
            <a:ext cx="2400300" cy="365760"/>
          </a:xfrm>
          <a:prstGeom prst="rect">
            <a:avLst/>
          </a:prstGeom>
        </p:spPr>
        <p:txBody>
          <a:bodyPr/>
          <a:lstStyle/>
          <a:p>
            <a:endParaRPr lang="zh-TW" altLang="en-US"/>
          </a:p>
        </p:txBody>
      </p:sp>
      <p:sp>
        <p:nvSpPr>
          <p:cNvPr id="7" name="投影片編號版面配置區 6"/>
          <p:cNvSpPr>
            <a:spLocks noGrp="1"/>
          </p:cNvSpPr>
          <p:nvPr>
            <p:ph type="sldNum" sz="quarter" idx="12"/>
          </p:nvPr>
        </p:nvSpPr>
        <p:spPr>
          <a:xfrm>
            <a:off x="8129016" y="4300538"/>
            <a:ext cx="609600" cy="390906"/>
          </a:xfrm>
          <a:prstGeom prst="rect">
            <a:avLst/>
          </a:prstGeom>
        </p:spPr>
        <p:txBody>
          <a:bodyPr/>
          <a:lstStyle/>
          <a:p>
            <a:fld id="{93BD6009-2A66-4F07-812F-9E9F9B397B69}" type="slidenum">
              <a:rPr lang="zh-TW" altLang="en-US" smtClean="0"/>
              <a:pPr/>
              <a:t>‹#›</a:t>
            </a:fld>
            <a:endParaRPr lang="zh-TW" altLang="en-US"/>
          </a:p>
        </p:txBody>
      </p:sp>
      <p:sp>
        <p:nvSpPr>
          <p:cNvPr id="9" name="內容版面配置區 8"/>
          <p:cNvSpPr>
            <a:spLocks noGrp="1"/>
          </p:cNvSpPr>
          <p:nvPr>
            <p:ph sz="quarter" idx="1"/>
          </p:nvPr>
        </p:nvSpPr>
        <p:spPr>
          <a:xfrm>
            <a:off x="457200" y="1200150"/>
            <a:ext cx="3657600" cy="3429000"/>
          </a:xfrm>
        </p:spPr>
        <p:txBody>
          <a:bodyPr/>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11" name="內容版面配置區 10"/>
          <p:cNvSpPr>
            <a:spLocks noGrp="1"/>
          </p:cNvSpPr>
          <p:nvPr>
            <p:ph sz="quarter" idx="2"/>
          </p:nvPr>
        </p:nvSpPr>
        <p:spPr>
          <a:xfrm>
            <a:off x="4270248" y="1200150"/>
            <a:ext cx="3657600" cy="3429000"/>
          </a:xfrm>
        </p:spPr>
        <p:txBody>
          <a:bodyPr/>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04788"/>
            <a:ext cx="7543800" cy="857250"/>
          </a:xfrm>
        </p:spPr>
        <p:txBody>
          <a:bodyPr anchor="b"/>
          <a:lstStyle>
            <a:lvl1pPr>
              <a:defRPr b="0" cap="none" baseline="0"/>
            </a:lvl1pPr>
          </a:lstStyle>
          <a:p>
            <a:r>
              <a:rPr kumimoji="0" lang="zh-TW" altLang="en-US" dirty="0"/>
              <a:t>按一下以編輯母片標題樣式</a:t>
            </a:r>
            <a:endParaRPr kumimoji="0" lang="en-US" dirty="0"/>
          </a:p>
        </p:txBody>
      </p:sp>
      <p:sp>
        <p:nvSpPr>
          <p:cNvPr id="7" name="日期版面配置區 6"/>
          <p:cNvSpPr>
            <a:spLocks noGrp="1"/>
          </p:cNvSpPr>
          <p:nvPr>
            <p:ph type="dt" sz="half" idx="10"/>
          </p:nvPr>
        </p:nvSpPr>
        <p:spPr>
          <a:xfrm rot="5400000">
            <a:off x="7840980" y="763382"/>
            <a:ext cx="1508760" cy="384048"/>
          </a:xfrm>
          <a:prstGeom prst="rect">
            <a:avLst/>
          </a:prstGeom>
        </p:spPr>
        <p:txBody>
          <a:bodyPr/>
          <a:lstStyle/>
          <a:p>
            <a:fld id="{43D2B92F-197F-43D9-8B18-B487590C335E}" type="datetime1">
              <a:rPr lang="zh-TW" altLang="en-US" smtClean="0"/>
              <a:t>2021/4/24</a:t>
            </a:fld>
            <a:endParaRPr lang="zh-TW" altLang="en-US"/>
          </a:p>
        </p:txBody>
      </p:sp>
      <p:sp>
        <p:nvSpPr>
          <p:cNvPr id="8" name="頁尾版面配置區 7"/>
          <p:cNvSpPr>
            <a:spLocks noGrp="1"/>
          </p:cNvSpPr>
          <p:nvPr>
            <p:ph type="ftr" sz="quarter" idx="11"/>
          </p:nvPr>
        </p:nvSpPr>
        <p:spPr>
          <a:xfrm rot="5400000">
            <a:off x="7390236" y="2757210"/>
            <a:ext cx="2400300" cy="365760"/>
          </a:xfrm>
          <a:prstGeom prst="rect">
            <a:avLst/>
          </a:prstGeom>
        </p:spPr>
        <p:txBody>
          <a:bodyPr/>
          <a:lstStyle/>
          <a:p>
            <a:endParaRPr lang="zh-TW" altLang="en-US"/>
          </a:p>
        </p:txBody>
      </p:sp>
      <p:sp>
        <p:nvSpPr>
          <p:cNvPr id="9" name="投影片編號版面配置區 8"/>
          <p:cNvSpPr>
            <a:spLocks noGrp="1"/>
          </p:cNvSpPr>
          <p:nvPr>
            <p:ph type="sldNum" sz="quarter" idx="12"/>
          </p:nvPr>
        </p:nvSpPr>
        <p:spPr>
          <a:xfrm>
            <a:off x="8129016" y="4300538"/>
            <a:ext cx="609600" cy="390906"/>
          </a:xfrm>
          <a:prstGeom prst="rect">
            <a:avLst/>
          </a:prstGeom>
        </p:spPr>
        <p:txBody>
          <a:bodyPr/>
          <a:lstStyle/>
          <a:p>
            <a:fld id="{93BD6009-2A66-4F07-812F-9E9F9B397B69}" type="slidenum">
              <a:rPr lang="zh-TW" altLang="en-US" smtClean="0"/>
              <a:pPr/>
              <a:t>‹#›</a:t>
            </a:fld>
            <a:endParaRPr lang="zh-TW" altLang="en-US"/>
          </a:p>
        </p:txBody>
      </p:sp>
      <p:sp>
        <p:nvSpPr>
          <p:cNvPr id="11" name="內容版面配置區 10"/>
          <p:cNvSpPr>
            <a:spLocks noGrp="1"/>
          </p:cNvSpPr>
          <p:nvPr>
            <p:ph sz="quarter" idx="2"/>
          </p:nvPr>
        </p:nvSpPr>
        <p:spPr>
          <a:xfrm>
            <a:off x="457200" y="1771650"/>
            <a:ext cx="3657600" cy="2914650"/>
          </a:xfrm>
        </p:spPr>
        <p:txBody>
          <a:bodyPr/>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13" name="內容版面配置區 12"/>
          <p:cNvSpPr>
            <a:spLocks noGrp="1"/>
          </p:cNvSpPr>
          <p:nvPr>
            <p:ph sz="quarter" idx="4"/>
          </p:nvPr>
        </p:nvSpPr>
        <p:spPr>
          <a:xfrm>
            <a:off x="4371975" y="1771650"/>
            <a:ext cx="3657600" cy="2914650"/>
          </a:xfrm>
        </p:spPr>
        <p:txBody>
          <a:bodyPr/>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12" name="文字版面配置區 11"/>
          <p:cNvSpPr>
            <a:spLocks noGrp="1"/>
          </p:cNvSpPr>
          <p:nvPr>
            <p:ph type="body" sz="quarter" idx="1"/>
          </p:nvPr>
        </p:nvSpPr>
        <p:spPr>
          <a:xfrm>
            <a:off x="457200" y="1177290"/>
            <a:ext cx="3657600" cy="493776"/>
          </a:xfrm>
          <a:prstGeom prst="roundRect">
            <a:avLst>
              <a:gd name="adj" fmla="val 16667"/>
            </a:avLst>
          </a:prstGeom>
          <a:solidFill>
            <a:schemeClr val="accent1"/>
          </a:solidFill>
        </p:spPr>
        <p:txBody>
          <a:bodyPr rtlCol="0" anchor="ctr">
            <a:noAutofit/>
          </a:bodyPr>
          <a:lstStyle>
            <a:lvl1pPr marL="0" indent="0">
              <a:buFontTx/>
              <a:buNone/>
              <a:defRPr sz="2000" b="0">
                <a:solidFill>
                  <a:srgbClr val="FFFFFF"/>
                </a:solidFill>
                <a:latin typeface="標楷體" panose="03000509000000000000" pitchFamily="65" charset="-120"/>
                <a:ea typeface="標楷體" panose="03000509000000000000" pitchFamily="65" charset="-120"/>
              </a:defRPr>
            </a:lvl1pPr>
          </a:lstStyle>
          <a:p>
            <a:pPr lvl="0" eaLnBrk="1" latinLnBrk="0" hangingPunct="1"/>
            <a:r>
              <a:rPr kumimoji="0" lang="zh-TW" altLang="en-US" dirty="0"/>
              <a:t>按一下以編輯母片文字樣式</a:t>
            </a:r>
          </a:p>
        </p:txBody>
      </p:sp>
      <p:sp>
        <p:nvSpPr>
          <p:cNvPr id="14" name="文字版面配置區 13"/>
          <p:cNvSpPr>
            <a:spLocks noGrp="1"/>
          </p:cNvSpPr>
          <p:nvPr>
            <p:ph type="body" sz="quarter" idx="3"/>
          </p:nvPr>
        </p:nvSpPr>
        <p:spPr>
          <a:xfrm>
            <a:off x="4343400" y="1177290"/>
            <a:ext cx="3657600" cy="493776"/>
          </a:xfrm>
          <a:prstGeom prst="roundRect">
            <a:avLst>
              <a:gd name="adj" fmla="val 16667"/>
            </a:avLst>
          </a:prstGeom>
          <a:solidFill>
            <a:schemeClr val="accent1"/>
          </a:solidFill>
        </p:spPr>
        <p:txBody>
          <a:bodyPr rtlCol="0" anchor="ctr">
            <a:noAutofit/>
          </a:bodyPr>
          <a:lstStyle>
            <a:lvl1pPr marL="0" indent="0">
              <a:buFontTx/>
              <a:buNone/>
              <a:defRPr sz="2000" b="0">
                <a:solidFill>
                  <a:srgbClr val="FFFFFF"/>
                </a:solidFill>
                <a:latin typeface="標楷體" panose="03000509000000000000" pitchFamily="65" charset="-120"/>
                <a:ea typeface="標楷體" panose="03000509000000000000" pitchFamily="65" charset="-120"/>
              </a:defRPr>
            </a:lvl1pPr>
          </a:lstStyle>
          <a:p>
            <a:pPr lvl="0" eaLnBrk="1" latinLnBrk="0" hangingPunct="1"/>
            <a:r>
              <a:rPr kumimoji="0" lang="zh-TW" altLang="en-US" dirty="0"/>
              <a:t>按一下以編輯母片文字樣式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b="0"/>
            </a:lvl1pPr>
          </a:lstStyle>
          <a:p>
            <a:r>
              <a:rPr kumimoji="0" lang="zh-TW" altLang="en-US" dirty="0"/>
              <a:t>按一下以編輯母片標題樣式</a:t>
            </a:r>
            <a:endParaRPr kumimoji="0" lang="en-US" dirty="0"/>
          </a:p>
        </p:txBody>
      </p:sp>
      <p:sp>
        <p:nvSpPr>
          <p:cNvPr id="6" name="日期版面配置區 5"/>
          <p:cNvSpPr>
            <a:spLocks noGrp="1"/>
          </p:cNvSpPr>
          <p:nvPr>
            <p:ph type="dt" sz="half" idx="10"/>
          </p:nvPr>
        </p:nvSpPr>
        <p:spPr>
          <a:xfrm rot="5400000">
            <a:off x="7840980" y="763382"/>
            <a:ext cx="1508760" cy="384048"/>
          </a:xfrm>
          <a:prstGeom prst="rect">
            <a:avLst/>
          </a:prstGeom>
        </p:spPr>
        <p:txBody>
          <a:bodyPr rtlCol="0"/>
          <a:lstStyle/>
          <a:p>
            <a:fld id="{73F85D07-20CA-4AD0-ADE5-679EF5E6A94D}" type="datetime1">
              <a:rPr lang="zh-TW" altLang="en-US" smtClean="0"/>
              <a:t>2021/4/24</a:t>
            </a:fld>
            <a:endParaRPr lang="zh-TW" altLang="en-US"/>
          </a:p>
        </p:txBody>
      </p:sp>
      <p:sp>
        <p:nvSpPr>
          <p:cNvPr id="7" name="投影片編號版面配置區 6"/>
          <p:cNvSpPr>
            <a:spLocks noGrp="1"/>
          </p:cNvSpPr>
          <p:nvPr>
            <p:ph type="sldNum" sz="quarter" idx="11"/>
          </p:nvPr>
        </p:nvSpPr>
        <p:spPr>
          <a:xfrm>
            <a:off x="8129016" y="4300538"/>
            <a:ext cx="609600" cy="390906"/>
          </a:xfrm>
          <a:prstGeom prst="rect">
            <a:avLst/>
          </a:prstGeom>
        </p:spPr>
        <p:txBody>
          <a:bodyPr rtlCol="0"/>
          <a:lstStyle/>
          <a:p>
            <a:fld id="{93BD6009-2A66-4F07-812F-9E9F9B397B69}" type="slidenum">
              <a:rPr lang="zh-TW" altLang="en-US" smtClean="0"/>
              <a:pPr/>
              <a:t>‹#›</a:t>
            </a:fld>
            <a:endParaRPr lang="zh-TW" altLang="en-US"/>
          </a:p>
        </p:txBody>
      </p:sp>
      <p:sp>
        <p:nvSpPr>
          <p:cNvPr id="8" name="頁尾版面配置區 7"/>
          <p:cNvSpPr>
            <a:spLocks noGrp="1"/>
          </p:cNvSpPr>
          <p:nvPr>
            <p:ph type="ftr" sz="quarter" idx="12"/>
          </p:nvPr>
        </p:nvSpPr>
        <p:spPr>
          <a:xfrm rot="5400000">
            <a:off x="7390236" y="2757210"/>
            <a:ext cx="2400300" cy="365760"/>
          </a:xfrm>
          <a:prstGeom prst="rect">
            <a:avLst/>
          </a:prstGeom>
        </p:spPr>
        <p:txBody>
          <a:bodyPr rtlCol="0"/>
          <a:lstStyle/>
          <a:p>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a:xfrm rot="5400000">
            <a:off x="7840980" y="763382"/>
            <a:ext cx="1508760" cy="384048"/>
          </a:xfrm>
          <a:prstGeom prst="rect">
            <a:avLst/>
          </a:prstGeom>
        </p:spPr>
        <p:txBody>
          <a:bodyPr/>
          <a:lstStyle/>
          <a:p>
            <a:fld id="{71A98DFA-9699-40A8-8E0D-4825FCD6BDDE}" type="datetime1">
              <a:rPr lang="zh-TW" altLang="en-US" smtClean="0"/>
              <a:t>2021/4/24</a:t>
            </a:fld>
            <a:endParaRPr lang="zh-TW" altLang="en-US"/>
          </a:p>
        </p:txBody>
      </p:sp>
      <p:sp>
        <p:nvSpPr>
          <p:cNvPr id="3" name="頁尾版面配置區 2"/>
          <p:cNvSpPr>
            <a:spLocks noGrp="1"/>
          </p:cNvSpPr>
          <p:nvPr>
            <p:ph type="ftr" sz="quarter" idx="11"/>
          </p:nvPr>
        </p:nvSpPr>
        <p:spPr>
          <a:xfrm rot="5400000">
            <a:off x="7390236" y="2757210"/>
            <a:ext cx="2400300" cy="365760"/>
          </a:xfrm>
          <a:prstGeom prst="rect">
            <a:avLst/>
          </a:prstGeom>
        </p:spPr>
        <p:txBody>
          <a:bodyPr/>
          <a:lstStyle/>
          <a:p>
            <a:endParaRPr lang="zh-TW" altLang="en-US"/>
          </a:p>
        </p:txBody>
      </p:sp>
      <p:sp>
        <p:nvSpPr>
          <p:cNvPr id="4" name="投影片編號版面配置區 3"/>
          <p:cNvSpPr>
            <a:spLocks noGrp="1"/>
          </p:cNvSpPr>
          <p:nvPr>
            <p:ph type="sldNum" sz="quarter" idx="12"/>
          </p:nvPr>
        </p:nvSpPr>
        <p:spPr>
          <a:xfrm>
            <a:off x="8129016" y="4300538"/>
            <a:ext cx="609600" cy="390906"/>
          </a:xfrm>
          <a:prstGeom prst="rect">
            <a:avLst/>
          </a:prstGeom>
        </p:spPr>
        <p:txBody>
          <a:bodyPr/>
          <a:lstStyle/>
          <a:p>
            <a:fld id="{93BD6009-2A66-4F07-812F-9E9F9B397B69}" type="slidenum">
              <a:rPr lang="zh-TW" altLang="en-US"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bg>
      <p:bgRef idx="1001">
        <a:schemeClr val="bg1"/>
      </p:bgRef>
    </p:bg>
    <p:spTree>
      <p:nvGrpSpPr>
        <p:cNvPr id="1" name=""/>
        <p:cNvGrpSpPr/>
        <p:nvPr/>
      </p:nvGrpSpPr>
      <p:grpSpPr>
        <a:xfrm>
          <a:off x="0" y="0"/>
          <a:ext cx="0" cy="0"/>
          <a:chOff x="0" y="0"/>
          <a:chExt cx="0" cy="0"/>
        </a:xfrm>
      </p:grpSpPr>
      <p:sp>
        <p:nvSpPr>
          <p:cNvPr id="10" name="直線接點 9"/>
          <p:cNvSpPr>
            <a:spLocks noChangeShapeType="1"/>
          </p:cNvSpPr>
          <p:nvPr/>
        </p:nvSpPr>
        <p:spPr bwMode="auto">
          <a:xfrm>
            <a:off x="8763000" y="0"/>
            <a:ext cx="0" cy="51435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標題 1"/>
          <p:cNvSpPr>
            <a:spLocks noGrp="1"/>
          </p:cNvSpPr>
          <p:nvPr>
            <p:ph type="title"/>
          </p:nvPr>
        </p:nvSpPr>
        <p:spPr>
          <a:xfrm rot="5400000">
            <a:off x="4160520" y="2343150"/>
            <a:ext cx="4732020" cy="457200"/>
          </a:xfrm>
        </p:spPr>
        <p:txBody>
          <a:bodyPr anchor="b"/>
          <a:lstStyle>
            <a:lvl1pPr algn="l">
              <a:buNone/>
              <a:defRPr sz="2000" b="1" cap="small" baseline="0"/>
            </a:lvl1pPr>
          </a:lstStyle>
          <a:p>
            <a:r>
              <a:rPr kumimoji="0" lang="zh-TW" altLang="en-US"/>
              <a:t>按一下以編輯母片標題樣式</a:t>
            </a:r>
            <a:endParaRPr kumimoji="0" lang="en-US"/>
          </a:p>
        </p:txBody>
      </p:sp>
      <p:sp>
        <p:nvSpPr>
          <p:cNvPr id="3" name="文字版面配置區 2"/>
          <p:cNvSpPr>
            <a:spLocks noGrp="1"/>
          </p:cNvSpPr>
          <p:nvPr>
            <p:ph type="body" idx="2"/>
          </p:nvPr>
        </p:nvSpPr>
        <p:spPr>
          <a:xfrm>
            <a:off x="6812280" y="205740"/>
            <a:ext cx="1527048" cy="373761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zh-TW" altLang="en-US"/>
              <a:t>按一下以編輯母片文字樣式</a:t>
            </a:r>
          </a:p>
        </p:txBody>
      </p:sp>
      <p:sp>
        <p:nvSpPr>
          <p:cNvPr id="8" name="直線接點 7"/>
          <p:cNvSpPr>
            <a:spLocks noChangeShapeType="1"/>
          </p:cNvSpPr>
          <p:nvPr/>
        </p:nvSpPr>
        <p:spPr bwMode="auto">
          <a:xfrm>
            <a:off x="62484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直線接點 8"/>
          <p:cNvSpPr>
            <a:spLocks noChangeShapeType="1"/>
          </p:cNvSpPr>
          <p:nvPr/>
        </p:nvSpPr>
        <p:spPr bwMode="auto">
          <a:xfrm>
            <a:off x="6192296" y="0"/>
            <a:ext cx="0" cy="51435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直線接點 10"/>
          <p:cNvSpPr>
            <a:spLocks noChangeShapeType="1"/>
          </p:cNvSpPr>
          <p:nvPr/>
        </p:nvSpPr>
        <p:spPr bwMode="auto">
          <a:xfrm>
            <a:off x="8991600" y="0"/>
            <a:ext cx="0" cy="51435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矩形 11"/>
          <p:cNvSpPr/>
          <p:nvPr/>
        </p:nvSpPr>
        <p:spPr bwMode="auto">
          <a:xfrm>
            <a:off x="8839200" y="0"/>
            <a:ext cx="304800" cy="51435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直線接點 12"/>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橢圓 13"/>
          <p:cNvSpPr/>
          <p:nvPr/>
        </p:nvSpPr>
        <p:spPr>
          <a:xfrm>
            <a:off x="8156448" y="4286250"/>
            <a:ext cx="548640" cy="41148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內容版面配置區 17"/>
          <p:cNvSpPr>
            <a:spLocks noGrp="1"/>
          </p:cNvSpPr>
          <p:nvPr>
            <p:ph sz="quarter" idx="1"/>
          </p:nvPr>
        </p:nvSpPr>
        <p:spPr>
          <a:xfrm>
            <a:off x="304800" y="205740"/>
            <a:ext cx="5638800" cy="4745736"/>
          </a:xfrm>
        </p:spPr>
        <p:txBody>
          <a:bodyPr/>
          <a:lstStyle>
            <a:lvl1pPr>
              <a:defRPr>
                <a:latin typeface="標楷體" panose="03000509000000000000" pitchFamily="65" charset="-120"/>
                <a:ea typeface="標楷體" panose="03000509000000000000" pitchFamily="65" charset="-120"/>
              </a:defRPr>
            </a:lvl1pPr>
            <a:lvl2pPr>
              <a:defRPr>
                <a:latin typeface="標楷體" panose="03000509000000000000" pitchFamily="65" charset="-120"/>
                <a:ea typeface="標楷體" panose="03000509000000000000" pitchFamily="65" charset="-120"/>
              </a:defRPr>
            </a:lvl2pPr>
            <a:lvl3pPr>
              <a:defRPr>
                <a:latin typeface="標楷體" panose="03000509000000000000" pitchFamily="65" charset="-120"/>
                <a:ea typeface="標楷體" panose="03000509000000000000" pitchFamily="65" charset="-120"/>
              </a:defRPr>
            </a:lvl3pPr>
            <a:lvl4pPr>
              <a:defRPr>
                <a:latin typeface="標楷體" panose="03000509000000000000" pitchFamily="65" charset="-120"/>
                <a:ea typeface="標楷體" panose="03000509000000000000" pitchFamily="65" charset="-120"/>
              </a:defRPr>
            </a:lvl4pPr>
            <a:lvl5pPr>
              <a:defRPr>
                <a:latin typeface="標楷體" panose="03000509000000000000" pitchFamily="65" charset="-120"/>
                <a:ea typeface="標楷體" panose="03000509000000000000" pitchFamily="65" charset="-120"/>
              </a:defRPr>
            </a:lvl5pPr>
          </a:lstStyle>
          <a:p>
            <a:pPr lvl="0" eaLnBrk="1" latinLnBrk="0" hangingPunct="1"/>
            <a:r>
              <a:rPr lang="zh-TW" altLang="en-US" dirty="0"/>
              <a:t>按一下以編輯母片文字樣式</a:t>
            </a:r>
          </a:p>
          <a:p>
            <a:pPr lvl="1" eaLnBrk="1" latinLnBrk="0" hangingPunct="1"/>
            <a:r>
              <a:rPr lang="zh-TW" altLang="en-US" dirty="0"/>
              <a:t>第二層</a:t>
            </a:r>
          </a:p>
          <a:p>
            <a:pPr lvl="2" eaLnBrk="1" latinLnBrk="0" hangingPunct="1"/>
            <a:r>
              <a:rPr lang="zh-TW" altLang="en-US" dirty="0"/>
              <a:t>第三層</a:t>
            </a:r>
          </a:p>
          <a:p>
            <a:pPr lvl="3" eaLnBrk="1" latinLnBrk="0" hangingPunct="1"/>
            <a:r>
              <a:rPr lang="zh-TW" altLang="en-US" dirty="0"/>
              <a:t>第四層</a:t>
            </a:r>
          </a:p>
          <a:p>
            <a:pPr lvl="4" eaLnBrk="1" latinLnBrk="0" hangingPunct="1"/>
            <a:r>
              <a:rPr lang="zh-TW" altLang="en-US" dirty="0"/>
              <a:t>第五層</a:t>
            </a:r>
            <a:endParaRPr kumimoji="0" lang="en-US" dirty="0"/>
          </a:p>
        </p:txBody>
      </p:sp>
      <p:sp>
        <p:nvSpPr>
          <p:cNvPr id="21" name="日期版面配置區 20"/>
          <p:cNvSpPr>
            <a:spLocks noGrp="1"/>
          </p:cNvSpPr>
          <p:nvPr>
            <p:ph type="dt" sz="half" idx="14"/>
          </p:nvPr>
        </p:nvSpPr>
        <p:spPr>
          <a:xfrm rot="5400000">
            <a:off x="7840980" y="763382"/>
            <a:ext cx="1508760" cy="384048"/>
          </a:xfrm>
          <a:prstGeom prst="rect">
            <a:avLst/>
          </a:prstGeom>
        </p:spPr>
        <p:txBody>
          <a:bodyPr rtlCol="0"/>
          <a:lstStyle/>
          <a:p>
            <a:fld id="{2DAB0838-BF4F-407C-A6A6-1B3CDC37E013}" type="datetime1">
              <a:rPr lang="zh-TW" altLang="en-US" smtClean="0"/>
              <a:t>2021/4/24</a:t>
            </a:fld>
            <a:endParaRPr lang="zh-TW" altLang="en-US"/>
          </a:p>
        </p:txBody>
      </p:sp>
      <p:sp>
        <p:nvSpPr>
          <p:cNvPr id="22" name="投影片編號版面配置區 21"/>
          <p:cNvSpPr>
            <a:spLocks noGrp="1"/>
          </p:cNvSpPr>
          <p:nvPr>
            <p:ph type="sldNum" sz="quarter" idx="15"/>
          </p:nvPr>
        </p:nvSpPr>
        <p:spPr>
          <a:xfrm>
            <a:off x="8129016" y="4300538"/>
            <a:ext cx="609600" cy="390906"/>
          </a:xfrm>
          <a:prstGeom prst="rect">
            <a:avLst/>
          </a:prstGeom>
        </p:spPr>
        <p:txBody>
          <a:bodyPr rtlCol="0"/>
          <a:lstStyle/>
          <a:p>
            <a:fld id="{93BD6009-2A66-4F07-812F-9E9F9B397B69}" type="slidenum">
              <a:rPr lang="zh-TW" altLang="en-US" smtClean="0"/>
              <a:pPr/>
              <a:t>‹#›</a:t>
            </a:fld>
            <a:endParaRPr lang="zh-TW" altLang="en-US"/>
          </a:p>
        </p:txBody>
      </p:sp>
      <p:sp>
        <p:nvSpPr>
          <p:cNvPr id="23" name="頁尾版面配置區 22"/>
          <p:cNvSpPr>
            <a:spLocks noGrp="1"/>
          </p:cNvSpPr>
          <p:nvPr>
            <p:ph type="ftr" sz="quarter" idx="16"/>
          </p:nvPr>
        </p:nvSpPr>
        <p:spPr>
          <a:xfrm rot="5400000">
            <a:off x="7390236" y="2757210"/>
            <a:ext cx="2400300" cy="365760"/>
          </a:xfrm>
          <a:prstGeom prst="rect">
            <a:avLst/>
          </a:prstGeom>
        </p:spPr>
        <p:txBody>
          <a:bodyPr rtlCol="0"/>
          <a:lstStyle/>
          <a:p>
            <a:endParaRPr lang="zh-TW"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9" name="直線接點 8"/>
          <p:cNvSpPr>
            <a:spLocks noChangeShapeType="1"/>
          </p:cNvSpPr>
          <p:nvPr/>
        </p:nvSpPr>
        <p:spPr bwMode="auto">
          <a:xfrm>
            <a:off x="87630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橢圓 12"/>
          <p:cNvSpPr/>
          <p:nvPr/>
        </p:nvSpPr>
        <p:spPr>
          <a:xfrm>
            <a:off x="8156448" y="4286250"/>
            <a:ext cx="548640" cy="41148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標題 1"/>
          <p:cNvSpPr>
            <a:spLocks noGrp="1"/>
          </p:cNvSpPr>
          <p:nvPr>
            <p:ph type="title"/>
          </p:nvPr>
        </p:nvSpPr>
        <p:spPr>
          <a:xfrm rot="5400000">
            <a:off x="4138803" y="2343150"/>
            <a:ext cx="4732020" cy="457200"/>
          </a:xfrm>
        </p:spPr>
        <p:txBody>
          <a:bodyPr anchor="b"/>
          <a:lstStyle>
            <a:lvl1pPr algn="l">
              <a:buNone/>
              <a:defRPr sz="2000" b="1"/>
            </a:lvl1pPr>
          </a:lstStyle>
          <a:p>
            <a:r>
              <a:rPr kumimoji="0" lang="zh-TW" altLang="en-US"/>
              <a:t>按一下以編輯母片標題樣式</a:t>
            </a:r>
            <a:endParaRPr kumimoji="0" lang="en-US"/>
          </a:p>
        </p:txBody>
      </p:sp>
      <p:sp>
        <p:nvSpPr>
          <p:cNvPr id="3" name="圖片版面配置區 2"/>
          <p:cNvSpPr>
            <a:spLocks noGrp="1"/>
          </p:cNvSpPr>
          <p:nvPr>
            <p:ph type="pic" idx="1"/>
          </p:nvPr>
        </p:nvSpPr>
        <p:spPr>
          <a:xfrm>
            <a:off x="0" y="0"/>
            <a:ext cx="6172200" cy="51435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zh-TW" altLang="en-US"/>
              <a:t>按一下圖示以新增圖片</a:t>
            </a:r>
            <a:endParaRPr kumimoji="0" lang="en-US" dirty="0"/>
          </a:p>
        </p:txBody>
      </p:sp>
      <p:sp>
        <p:nvSpPr>
          <p:cNvPr id="4" name="文字版面配置區 3"/>
          <p:cNvSpPr>
            <a:spLocks noGrp="1"/>
          </p:cNvSpPr>
          <p:nvPr>
            <p:ph type="body" sz="half" idx="2"/>
          </p:nvPr>
        </p:nvSpPr>
        <p:spPr>
          <a:xfrm>
            <a:off x="6765798" y="198596"/>
            <a:ext cx="1524000" cy="3717036"/>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zh-TW" altLang="en-US"/>
              <a:t>按一下以編輯母片文字樣式</a:t>
            </a:r>
          </a:p>
        </p:txBody>
      </p:sp>
      <p:sp>
        <p:nvSpPr>
          <p:cNvPr id="10" name="直線接點 9"/>
          <p:cNvSpPr>
            <a:spLocks noChangeShapeType="1"/>
          </p:cNvSpPr>
          <p:nvPr/>
        </p:nvSpPr>
        <p:spPr bwMode="auto">
          <a:xfrm>
            <a:off x="8991600" y="0"/>
            <a:ext cx="0" cy="51435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矩形 10"/>
          <p:cNvSpPr/>
          <p:nvPr/>
        </p:nvSpPr>
        <p:spPr bwMode="auto">
          <a:xfrm>
            <a:off x="8839200" y="0"/>
            <a:ext cx="304800" cy="51435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直線接點 11"/>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直線接點 18"/>
          <p:cNvSpPr>
            <a:spLocks noChangeShapeType="1"/>
          </p:cNvSpPr>
          <p:nvPr/>
        </p:nvSpPr>
        <p:spPr bwMode="auto">
          <a:xfrm>
            <a:off x="62484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直線接點 19"/>
          <p:cNvSpPr>
            <a:spLocks noChangeShapeType="1"/>
          </p:cNvSpPr>
          <p:nvPr/>
        </p:nvSpPr>
        <p:spPr bwMode="auto">
          <a:xfrm>
            <a:off x="6192296" y="0"/>
            <a:ext cx="0" cy="51435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日期版面配置區 16"/>
          <p:cNvSpPr>
            <a:spLocks noGrp="1"/>
          </p:cNvSpPr>
          <p:nvPr>
            <p:ph type="dt" sz="half" idx="10"/>
          </p:nvPr>
        </p:nvSpPr>
        <p:spPr>
          <a:xfrm rot="5400000">
            <a:off x="7840980" y="763382"/>
            <a:ext cx="1508760" cy="384048"/>
          </a:xfrm>
          <a:prstGeom prst="rect">
            <a:avLst/>
          </a:prstGeom>
        </p:spPr>
        <p:txBody>
          <a:bodyPr rtlCol="0"/>
          <a:lstStyle/>
          <a:p>
            <a:fld id="{B0D89BC2-FD14-44D8-A12F-F0ED792A0BC1}" type="datetime1">
              <a:rPr lang="zh-TW" altLang="en-US" smtClean="0"/>
              <a:t>2021/4/24</a:t>
            </a:fld>
            <a:endParaRPr lang="zh-TW" altLang="en-US"/>
          </a:p>
        </p:txBody>
      </p:sp>
      <p:sp>
        <p:nvSpPr>
          <p:cNvPr id="18" name="投影片編號版面配置區 17"/>
          <p:cNvSpPr>
            <a:spLocks noGrp="1"/>
          </p:cNvSpPr>
          <p:nvPr>
            <p:ph type="sldNum" sz="quarter" idx="11"/>
          </p:nvPr>
        </p:nvSpPr>
        <p:spPr>
          <a:xfrm>
            <a:off x="8129016" y="4300538"/>
            <a:ext cx="609600" cy="390906"/>
          </a:xfrm>
          <a:prstGeom prst="rect">
            <a:avLst/>
          </a:prstGeom>
        </p:spPr>
        <p:txBody>
          <a:bodyPr rtlCol="0"/>
          <a:lstStyle/>
          <a:p>
            <a:fld id="{93BD6009-2A66-4F07-812F-9E9F9B397B69}" type="slidenum">
              <a:rPr lang="zh-TW" altLang="en-US" smtClean="0"/>
              <a:pPr/>
              <a:t>‹#›</a:t>
            </a:fld>
            <a:endParaRPr lang="zh-TW" altLang="en-US"/>
          </a:p>
        </p:txBody>
      </p:sp>
      <p:sp>
        <p:nvSpPr>
          <p:cNvPr id="21" name="頁尾版面配置區 20"/>
          <p:cNvSpPr>
            <a:spLocks noGrp="1"/>
          </p:cNvSpPr>
          <p:nvPr>
            <p:ph type="ftr" sz="quarter" idx="12"/>
          </p:nvPr>
        </p:nvSpPr>
        <p:spPr>
          <a:xfrm rot="5400000">
            <a:off x="7390236" y="2757210"/>
            <a:ext cx="2400300" cy="365760"/>
          </a:xfrm>
          <a:prstGeom prst="rect">
            <a:avLst/>
          </a:prstGeom>
        </p:spPr>
        <p:txBody>
          <a:bodyPr rtlCol="0"/>
          <a:lstStyle/>
          <a:p>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直線接點 15"/>
          <p:cNvSpPr>
            <a:spLocks noChangeShapeType="1"/>
          </p:cNvSpPr>
          <p:nvPr/>
        </p:nvSpPr>
        <p:spPr bwMode="auto">
          <a:xfrm>
            <a:off x="8763000" y="0"/>
            <a:ext cx="0" cy="51435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標題版面配置區 21"/>
          <p:cNvSpPr>
            <a:spLocks noGrp="1"/>
          </p:cNvSpPr>
          <p:nvPr>
            <p:ph type="title"/>
          </p:nvPr>
        </p:nvSpPr>
        <p:spPr>
          <a:xfrm>
            <a:off x="457200" y="205978"/>
            <a:ext cx="7467600" cy="857250"/>
          </a:xfrm>
          <a:prstGeom prst="rect">
            <a:avLst/>
          </a:prstGeom>
        </p:spPr>
        <p:txBody>
          <a:bodyPr vert="horz" anchor="b">
            <a:normAutofit/>
          </a:bodyPr>
          <a:lstStyle/>
          <a:p>
            <a:r>
              <a:rPr kumimoji="0" lang="zh-TW" altLang="en-US" dirty="0"/>
              <a:t>按一下以編輯母片標題樣式</a:t>
            </a:r>
            <a:endParaRPr kumimoji="0" lang="en-US" dirty="0"/>
          </a:p>
        </p:txBody>
      </p:sp>
      <p:sp>
        <p:nvSpPr>
          <p:cNvPr id="13" name="文字版面配置區 12"/>
          <p:cNvSpPr>
            <a:spLocks noGrp="1"/>
          </p:cNvSpPr>
          <p:nvPr>
            <p:ph type="body" idx="1"/>
          </p:nvPr>
        </p:nvSpPr>
        <p:spPr>
          <a:xfrm>
            <a:off x="457200" y="1200150"/>
            <a:ext cx="7467600" cy="3655314"/>
          </a:xfrm>
          <a:prstGeom prst="rect">
            <a:avLst/>
          </a:prstGeom>
        </p:spPr>
        <p:txBody>
          <a:bodyPr vert="horz">
            <a:normAutofit/>
          </a:bodyPr>
          <a:lstStyle/>
          <a:p>
            <a:pPr lvl="0" eaLnBrk="1" latinLnBrk="0" hangingPunct="1"/>
            <a:r>
              <a:rPr kumimoji="0" lang="zh-TW" altLang="en-US" dirty="0"/>
              <a:t>按一下以編輯母片文字樣式</a:t>
            </a:r>
          </a:p>
          <a:p>
            <a:pPr lvl="1" eaLnBrk="1" latinLnBrk="0" hangingPunct="1"/>
            <a:r>
              <a:rPr kumimoji="0" lang="zh-TW" altLang="en-US" dirty="0"/>
              <a:t>第二層</a:t>
            </a:r>
          </a:p>
          <a:p>
            <a:pPr lvl="2" eaLnBrk="1" latinLnBrk="0" hangingPunct="1"/>
            <a:r>
              <a:rPr kumimoji="0" lang="zh-TW" altLang="en-US" dirty="0"/>
              <a:t>第三層</a:t>
            </a:r>
          </a:p>
          <a:p>
            <a:pPr lvl="3" eaLnBrk="1" latinLnBrk="0" hangingPunct="1"/>
            <a:r>
              <a:rPr kumimoji="0" lang="zh-TW" altLang="en-US" dirty="0"/>
              <a:t>第四層</a:t>
            </a:r>
          </a:p>
          <a:p>
            <a:pPr lvl="4" eaLnBrk="1" latinLnBrk="0" hangingPunct="1"/>
            <a:r>
              <a:rPr kumimoji="0" lang="zh-TW" altLang="en-US" dirty="0"/>
              <a:t>第五層</a:t>
            </a:r>
            <a:endParaRPr kumimoji="0" lang="en-US" dirty="0"/>
          </a:p>
        </p:txBody>
      </p:sp>
      <p:sp>
        <p:nvSpPr>
          <p:cNvPr id="7" name="直線接點 6"/>
          <p:cNvSpPr>
            <a:spLocks noChangeShapeType="1"/>
          </p:cNvSpPr>
          <p:nvPr/>
        </p:nvSpPr>
        <p:spPr bwMode="auto">
          <a:xfrm>
            <a:off x="76200"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直線接點 8"/>
          <p:cNvSpPr>
            <a:spLocks noChangeShapeType="1"/>
          </p:cNvSpPr>
          <p:nvPr/>
        </p:nvSpPr>
        <p:spPr bwMode="auto">
          <a:xfrm>
            <a:off x="8991600" y="0"/>
            <a:ext cx="0" cy="51435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矩形 9"/>
          <p:cNvSpPr/>
          <p:nvPr/>
        </p:nvSpPr>
        <p:spPr bwMode="auto">
          <a:xfrm>
            <a:off x="8839200" y="0"/>
            <a:ext cx="304800" cy="51435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直線接點 10"/>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cxnSp>
        <p:nvCxnSpPr>
          <p:cNvPr id="15" name="直線接點 14"/>
          <p:cNvCxnSpPr/>
          <p:nvPr userDrawn="1"/>
        </p:nvCxnSpPr>
        <p:spPr>
          <a:xfrm>
            <a:off x="214282" y="1125131"/>
            <a:ext cx="8429684" cy="11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線接點 18"/>
          <p:cNvCxnSpPr/>
          <p:nvPr userDrawn="1"/>
        </p:nvCxnSpPr>
        <p:spPr>
          <a:xfrm>
            <a:off x="214282" y="1178709"/>
            <a:ext cx="8429684" cy="1191"/>
          </a:xfrm>
          <a:prstGeom prst="line">
            <a:avLst/>
          </a:prstGeom>
          <a:ln>
            <a:solidFill>
              <a:schemeClr val="accent1">
                <a:lumMod val="60000"/>
                <a:lumOff val="40000"/>
              </a:schemeClr>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2" name="橢圓 11"/>
          <p:cNvSpPr/>
          <p:nvPr userDrawn="1"/>
        </p:nvSpPr>
        <p:spPr>
          <a:xfrm>
            <a:off x="8635396" y="4714890"/>
            <a:ext cx="365760" cy="27432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4" name="矩形 13"/>
          <p:cNvSpPr/>
          <p:nvPr userDrawn="1"/>
        </p:nvSpPr>
        <p:spPr>
          <a:xfrm>
            <a:off x="8394774" y="4717703"/>
            <a:ext cx="827584" cy="369332"/>
          </a:xfrm>
          <a:prstGeom prst="rect">
            <a:avLst/>
          </a:prstGeom>
        </p:spPr>
        <p:txBody>
          <a:bodyPr wrap="square">
            <a:spAutoFit/>
          </a:bodyPr>
          <a:lstStyle/>
          <a:p>
            <a:pPr algn="ctr"/>
            <a:fld id="{93BD6009-2A66-4F07-812F-9E9F9B397B69}" type="slidenum">
              <a:rPr lang="zh-TW" altLang="en-US" smtClean="0">
                <a:solidFill>
                  <a:schemeClr val="accent3">
                    <a:lumMod val="75000"/>
                  </a:schemeClr>
                </a:solidFill>
              </a:rPr>
              <a:pPr algn="ctr"/>
              <a:t>‹#›</a:t>
            </a:fld>
            <a:r>
              <a:rPr lang="en-US" altLang="zh-TW" dirty="0">
                <a:solidFill>
                  <a:schemeClr val="accent3">
                    <a:lumMod val="75000"/>
                  </a:schemeClr>
                </a:solidFill>
              </a:rPr>
              <a:t>/36</a:t>
            </a:r>
            <a:endParaRPr lang="zh-TW" altLang="en-US" dirty="0">
              <a:solidFill>
                <a:schemeClr val="accent3">
                  <a:lumMod val="75000"/>
                </a:scheme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p:txStyles>
    <p:titleStyle>
      <a:lvl1pPr algn="l" rtl="0" eaLnBrk="1" latinLnBrk="0" hangingPunct="1">
        <a:spcBef>
          <a:spcPct val="0"/>
        </a:spcBef>
        <a:buNone/>
        <a:defRPr kumimoji="0" sz="3100" b="0" kern="1200" cap="none" baseline="0">
          <a:solidFill>
            <a:schemeClr val="tx2"/>
          </a:solidFill>
          <a:latin typeface="Calibri" panose="020F0502020204030204" pitchFamily="34" charset="0"/>
          <a:ea typeface="標楷體" pitchFamily="65" charset="-120"/>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9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cs.nthu.edu.tw/~jang" TargetMode="External"/><Relationship Id="rId2" Type="http://schemas.openxmlformats.org/officeDocument/2006/relationships/hyperlink" Target="mailto:jang@mirlab.org"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medium.com/intuitionmachine/the-many-tribes-problem-of-artificial-intelligence-ai-1300faba5b60"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slideshare.net/tw_dsconf/ss-70083878"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actuaries.digital/2018/09/05/history-of-ai-winters/" TargetMode="External"/><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futurecity.cw.com.tw/article/743" TargetMode="External"/><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youtube.com/watch?v=7-Mk-VMM9F8&amp;t=1146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researchgate.net/figure/The-evolution-of-the-winning-entries-on-the-ImageNet-Large-Scale-Visual-Recognition_fig1_321896881" TargetMode="External"/><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qNnANX1unxM" TargetMode="External"/><Relationship Id="rId2" Type="http://schemas.openxmlformats.org/officeDocument/2006/relationships/hyperlink" Target="https://www.cw.com.tw/article/article.action?id=5075945"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hyperlink" Target="https://kknews.cc/tech/pxgnaqp.html"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s://kknews.cc/tech/oyjkejq.html"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hyperlink" Target="http://moralmachine.mit.edu/"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darpa.mil/program/explainable-artificial-intelligence" TargetMode="External"/><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edition.cnn.com/2016/12/07/asia/new-zealand-passport-robot-asian-trnd/index.html" TargetMode="Externa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jpeg"/></Relationships>
</file>

<file path=ppt/slides/_rels/slide36.xml.rels><?xml version="1.0" encoding="UTF-8" standalone="yes"?>
<Relationships xmlns="http://schemas.openxmlformats.org/package/2006/relationships"><Relationship Id="rId3" Type="http://schemas.openxmlformats.org/officeDocument/2006/relationships/hyperlink" Target="https://www.youtube.com/watch?v=lKDzXmCNpnc" TargetMode="External"/><Relationship Id="rId2" Type="http://schemas.openxmlformats.org/officeDocument/2006/relationships/hyperlink" Target="https://www.upmedia.mg/news_info.php?SerialNo=66300" TargetMode="External"/><Relationship Id="rId1" Type="http://schemas.openxmlformats.org/officeDocument/2006/relationships/slideLayout" Target="../slideLayouts/slideLayout4.xml"/><Relationship Id="rId5" Type="http://schemas.openxmlformats.org/officeDocument/2006/relationships/image" Target="../media/image41.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hyperlink" Target="https://www.express.co.uk/news/science/875084/Stephen-Hawking-AI-destroy-humanity-end-of-the-world-artificial-intelligence"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youtube.com/watch?v=OhCzX0iLnOc" TargetMode="External"/><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youtube.com/watch?v=OhCzX0iLnOc" TargetMode="External"/><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rinceton.edu/news/2018/10/26/princeton-students-take-deep-dive-deep-learning-computing"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4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hatis.techtarget.com/definition/Microsoft-Cognitive-Services" TargetMode="External"/><Relationship Id="rId2" Type="http://schemas.openxmlformats.org/officeDocument/2006/relationships/hyperlink" Target="https://whatis.techtarget.com/definition/Google-AI" TargetMode="External"/><Relationship Id="rId1" Type="http://schemas.openxmlformats.org/officeDocument/2006/relationships/slideLayout" Target="../slideLayouts/slideLayout2.xml"/><Relationship Id="rId5" Type="http://schemas.openxmlformats.org/officeDocument/2006/relationships/hyperlink" Target="https://searchaws.techtarget.com/definition/Amazon-AI" TargetMode="External"/><Relationship Id="rId4" Type="http://schemas.openxmlformats.org/officeDocument/2006/relationships/hyperlink" Target="https://whatis.techtarget.com/definition/IBM-Watson-Assistant" TargetMode="External"/></Relationships>
</file>

<file path=ppt/slides/_rels/slide43.xml.rels><?xml version="1.0" encoding="UTF-8" standalone="yes"?>
<Relationships xmlns="http://schemas.openxmlformats.org/package/2006/relationships"><Relationship Id="rId2" Type="http://schemas.openxmlformats.org/officeDocument/2006/relationships/hyperlink" Target="https://www.cw.com.tw/article/article.action?id=5093301"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7-Mk-VMM9F8&amp;t=857s"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openframeworks.cc/ofBook/chapters/image_processing_computer_vision.html"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sz="3200" b="1" dirty="0">
                <a:latin typeface="+mj-ea"/>
              </a:rPr>
              <a:t>Introduction to</a:t>
            </a:r>
            <a:r>
              <a:rPr lang="zh-TW" altLang="en-US" sz="3200" b="1" dirty="0">
                <a:latin typeface="+mj-ea"/>
              </a:rPr>
              <a:t> </a:t>
            </a:r>
            <a:r>
              <a:rPr lang="en-US" altLang="zh-TW" sz="3200" b="1" dirty="0">
                <a:latin typeface="+mj-ea"/>
              </a:rPr>
              <a:t>AI</a:t>
            </a:r>
            <a:br>
              <a:rPr lang="en-US" altLang="zh-TW" sz="3200" b="1" dirty="0">
                <a:latin typeface="+mj-ea"/>
              </a:rPr>
            </a:br>
            <a:r>
              <a:rPr lang="zh-TW" altLang="en-US" dirty="0"/>
              <a:t>人工智慧簡介</a:t>
            </a:r>
          </a:p>
        </p:txBody>
      </p:sp>
      <p:sp>
        <p:nvSpPr>
          <p:cNvPr id="3" name="副標題 2"/>
          <p:cNvSpPr>
            <a:spLocks noGrp="1"/>
          </p:cNvSpPr>
          <p:nvPr>
            <p:ph type="subTitle" idx="1"/>
          </p:nvPr>
        </p:nvSpPr>
        <p:spPr>
          <a:xfrm>
            <a:off x="2286000" y="2949792"/>
            <a:ext cx="6172200" cy="1458162"/>
          </a:xfrm>
        </p:spPr>
        <p:txBody>
          <a:bodyPr>
            <a:normAutofit/>
          </a:bodyPr>
          <a:lstStyle/>
          <a:p>
            <a:r>
              <a:rPr lang="en-US" altLang="zh-TW" dirty="0">
                <a:latin typeface="Arial" panose="020B0604020202020204" pitchFamily="34" charset="0"/>
              </a:rPr>
              <a:t>J.-S. Roger Jang (</a:t>
            </a:r>
            <a:r>
              <a:rPr lang="zh-TW" altLang="en-US" dirty="0"/>
              <a:t>張智星</a:t>
            </a:r>
            <a:r>
              <a:rPr lang="en-US" altLang="zh-TW" dirty="0">
                <a:latin typeface="Arial" panose="020B0604020202020204" pitchFamily="34" charset="0"/>
              </a:rPr>
              <a:t>)</a:t>
            </a:r>
          </a:p>
          <a:p>
            <a:r>
              <a:rPr lang="en-US" altLang="zh-TW" dirty="0">
                <a:latin typeface="Arial" panose="020B0604020202020204" pitchFamily="34" charset="0"/>
              </a:rPr>
              <a:t>MIR Lab, CSIE Dept.</a:t>
            </a:r>
          </a:p>
          <a:p>
            <a:r>
              <a:rPr lang="en-US" altLang="zh-TW" dirty="0">
                <a:latin typeface="Arial" panose="020B0604020202020204" pitchFamily="34" charset="0"/>
              </a:rPr>
              <a:t>National Taiwan University</a:t>
            </a:r>
          </a:p>
          <a:p>
            <a:r>
              <a:rPr lang="en-US" altLang="zh-TW" i="1" dirty="0">
                <a:latin typeface="Arial" panose="020B0604020202020204" pitchFamily="34" charset="0"/>
                <a:hlinkClick r:id="rId2"/>
              </a:rPr>
              <a:t>jang@mirlab.org</a:t>
            </a:r>
            <a:r>
              <a:rPr lang="en-US" altLang="zh-TW" i="1" dirty="0">
                <a:latin typeface="Arial" panose="020B0604020202020204" pitchFamily="34" charset="0"/>
              </a:rPr>
              <a:t>, </a:t>
            </a:r>
            <a:r>
              <a:rPr lang="en-US" altLang="zh-TW" i="1" dirty="0">
                <a:latin typeface="Arial" panose="020B0604020202020204" pitchFamily="34" charset="0"/>
                <a:hlinkClick r:id="rId3"/>
              </a:rPr>
              <a:t>http://mirlab.org/jang</a:t>
            </a:r>
            <a:endParaRPr lang="zh-TW" altLang="en-US" dirty="0">
              <a:latin typeface="Arial" panose="020B0604020202020204" pitchFamily="34" charset="0"/>
            </a:endParaRPr>
          </a:p>
          <a:p>
            <a:endParaRPr lang="zh-TW" altLang="en-US" dirty="0"/>
          </a:p>
        </p:txBody>
      </p:sp>
      <p:sp>
        <p:nvSpPr>
          <p:cNvPr id="4" name="日期版面配置區 3"/>
          <p:cNvSpPr>
            <a:spLocks noGrp="1"/>
          </p:cNvSpPr>
          <p:nvPr>
            <p:ph type="dt" sz="half" idx="4294967295"/>
          </p:nvPr>
        </p:nvSpPr>
        <p:spPr>
          <a:xfrm>
            <a:off x="4770313" y="4346979"/>
            <a:ext cx="1183337" cy="369332"/>
          </a:xfrm>
          <a:prstGeom prst="rect">
            <a:avLst/>
          </a:prstGeom>
        </p:spPr>
        <p:txBody>
          <a:bodyPr wrap="none">
            <a:spAutoFit/>
          </a:bodyPr>
          <a:lstStyle/>
          <a:p>
            <a:pPr algn="ctr"/>
            <a:fld id="{1B5DD0A4-5EC4-420C-89F5-FF49BBA59529}" type="datetime1">
              <a:rPr lang="zh-TW" altLang="en-US" smtClean="0"/>
              <a:pPr algn="ctr"/>
              <a:t>2021/4/24</a:t>
            </a:fld>
            <a:endParaRPr lang="zh-TW" altLang="en-US" dirty="0"/>
          </a:p>
        </p:txBody>
      </p:sp>
    </p:spTree>
    <p:extLst>
      <p:ext uri="{BB962C8B-B14F-4D97-AF65-F5344CB8AC3E}">
        <p14:creationId xmlns:p14="http://schemas.microsoft.com/office/powerpoint/2010/main" val="86147996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內容版面配置區 1">
                <a:extLst>
                  <a:ext uri="{FF2B5EF4-FFF2-40B4-BE49-F238E27FC236}">
                    <a16:creationId xmlns:a16="http://schemas.microsoft.com/office/drawing/2014/main" id="{67516AE1-2CA7-4F01-862A-215E7F289ED6}"/>
                  </a:ext>
                </a:extLst>
              </p:cNvPr>
              <p:cNvSpPr>
                <a:spLocks noGrp="1"/>
              </p:cNvSpPr>
              <p:nvPr>
                <p:ph sz="quarter" idx="1"/>
              </p:nvPr>
            </p:nvSpPr>
            <p:spPr>
              <a:xfrm>
                <a:off x="457200" y="1285866"/>
                <a:ext cx="8147248" cy="3569598"/>
              </a:xfrm>
            </p:spPr>
            <p:txBody>
              <a:bodyPr>
                <a:normAutofit lnSpcReduction="10000"/>
              </a:bodyPr>
              <a:lstStyle/>
              <a:p>
                <a:r>
                  <a:rPr lang="en-US" altLang="zh-TW" dirty="0"/>
                  <a:t>Humans are good at…</a:t>
                </a:r>
              </a:p>
              <a:p>
                <a:pPr lvl="1"/>
                <a:r>
                  <a:rPr lang="en-US" altLang="zh-TW" dirty="0"/>
                  <a:t>Perceptions and understanding</a:t>
                </a:r>
              </a:p>
              <a:p>
                <a:pPr lvl="1"/>
                <a:r>
                  <a:rPr lang="en-US" altLang="zh-TW" dirty="0"/>
                  <a:t>Reasoning and decision making</a:t>
                </a:r>
              </a:p>
              <a:p>
                <a:pPr lvl="1"/>
                <a:r>
                  <a:rPr lang="en-US" altLang="zh-TW" dirty="0"/>
                  <a:t>Common sense and world model</a:t>
                </a:r>
              </a:p>
              <a:p>
                <a:pPr lvl="1"/>
                <a:r>
                  <a:rPr lang="en-US" altLang="zh-TW" dirty="0"/>
                  <a:t>Association</a:t>
                </a:r>
              </a:p>
              <a:p>
                <a:pPr lvl="1"/>
                <a:r>
                  <a:rPr lang="en-US" altLang="zh-TW" dirty="0"/>
                  <a:t>Robustness</a:t>
                </a:r>
              </a:p>
              <a:p>
                <a:r>
                  <a:rPr lang="en-US" altLang="zh-TW" dirty="0"/>
                  <a:t>Computers are good at…</a:t>
                </a:r>
              </a:p>
              <a:p>
                <a:pPr lvl="1"/>
                <a:r>
                  <a:rPr lang="en-US" altLang="zh-TW" dirty="0"/>
                  <a:t>Number crunching (</a:t>
                </a:r>
                <a14:m>
                  <m:oMath xmlns:m="http://schemas.openxmlformats.org/officeDocument/2006/math">
                    <m:sSup>
                      <m:sSupPr>
                        <m:ctrlPr>
                          <a:rPr lang="en-US" altLang="zh-TW" i="1" smtClean="0">
                            <a:latin typeface="Cambria Math" panose="02040503050406030204" pitchFamily="18" charset="0"/>
                          </a:rPr>
                        </m:ctrlPr>
                      </m:sSupPr>
                      <m:e>
                        <m:r>
                          <a:rPr lang="el-GR" altLang="zh-TW" i="1">
                            <a:latin typeface="Cambria Math" panose="02040503050406030204" pitchFamily="18" charset="0"/>
                          </a:rPr>
                          <m:t>𝜋</m:t>
                        </m:r>
                      </m:e>
                      <m:sup>
                        <m:r>
                          <a:rPr lang="en-US" altLang="zh-TW" b="0" i="1" smtClean="0">
                            <a:latin typeface="Cambria Math" panose="02040503050406030204" pitchFamily="18" charset="0"/>
                          </a:rPr>
                          <m:t>1/3</m:t>
                        </m:r>
                      </m:sup>
                    </m:sSup>
                    <m:r>
                      <a:rPr lang="en-US" altLang="zh-TW" b="0" i="1" smtClean="0">
                        <a:latin typeface="Cambria Math" panose="02040503050406030204" pitchFamily="18" charset="0"/>
                      </a:rPr>
                      <m:t>=?</m:t>
                    </m:r>
                  </m:oMath>
                </a14:m>
                <a:r>
                  <a:rPr lang="en-US" altLang="zh-TW" b="0" dirty="0"/>
                  <a:t>)</a:t>
                </a:r>
              </a:p>
              <a:p>
                <a:pPr lvl="1"/>
                <a:r>
                  <a:rPr lang="en-US" altLang="zh-TW" dirty="0"/>
                  <a:t>Exact pattern matching</a:t>
                </a:r>
                <a:endParaRPr lang="en-US" altLang="zh-TW" b="0" dirty="0"/>
              </a:p>
            </p:txBody>
          </p:sp>
        </mc:Choice>
        <mc:Fallback xmlns="">
          <p:sp>
            <p:nvSpPr>
              <p:cNvPr id="2" name="內容版面配置區 1">
                <a:extLst>
                  <a:ext uri="{FF2B5EF4-FFF2-40B4-BE49-F238E27FC236}">
                    <a16:creationId xmlns:a16="http://schemas.microsoft.com/office/drawing/2014/main" id="{67516AE1-2CA7-4F01-862A-215E7F289ED6}"/>
                  </a:ext>
                </a:extLst>
              </p:cNvPr>
              <p:cNvSpPr>
                <a:spLocks noGrp="1" noRot="1" noChangeAspect="1" noMove="1" noResize="1" noEditPoints="1" noAdjustHandles="1" noChangeArrowheads="1" noChangeShapeType="1" noTextEdit="1"/>
              </p:cNvSpPr>
              <p:nvPr>
                <p:ph sz="quarter" idx="1"/>
              </p:nvPr>
            </p:nvSpPr>
            <p:spPr>
              <a:xfrm>
                <a:off x="457200" y="1285866"/>
                <a:ext cx="8147248" cy="3569598"/>
              </a:xfrm>
              <a:blipFill>
                <a:blip r:embed="rId2"/>
                <a:stretch>
                  <a:fillRect l="-299" t="-2389"/>
                </a:stretch>
              </a:blipFill>
            </p:spPr>
            <p:txBody>
              <a:bodyPr/>
              <a:lstStyle/>
              <a:p>
                <a:r>
                  <a:rPr lang="zh-TW" altLang="en-US">
                    <a:noFill/>
                  </a:rPr>
                  <a:t> </a:t>
                </a:r>
              </a:p>
            </p:txBody>
          </p:sp>
        </mc:Fallback>
      </mc:AlternateContent>
      <p:sp>
        <p:nvSpPr>
          <p:cNvPr id="4" name="標題 3">
            <a:extLst>
              <a:ext uri="{FF2B5EF4-FFF2-40B4-BE49-F238E27FC236}">
                <a16:creationId xmlns:a16="http://schemas.microsoft.com/office/drawing/2014/main" id="{908C4909-1426-48D3-8A61-5FE1A37D3C74}"/>
              </a:ext>
            </a:extLst>
          </p:cNvPr>
          <p:cNvSpPr>
            <a:spLocks noGrp="1"/>
          </p:cNvSpPr>
          <p:nvPr>
            <p:ph type="title"/>
          </p:nvPr>
        </p:nvSpPr>
        <p:spPr/>
        <p:txBody>
          <a:bodyPr/>
          <a:lstStyle/>
          <a:p>
            <a:r>
              <a:rPr lang="zh-TW" altLang="en-US" dirty="0"/>
              <a:t>人類 </a:t>
            </a:r>
            <a:r>
              <a:rPr lang="en-US" altLang="zh-TW" dirty="0"/>
              <a:t>vs. </a:t>
            </a:r>
            <a:r>
              <a:rPr lang="zh-TW" altLang="en-US" dirty="0"/>
              <a:t>電腦   </a:t>
            </a:r>
            <a:r>
              <a:rPr lang="en-US" altLang="zh-TW" dirty="0"/>
              <a:t>Humans vs. Computers</a:t>
            </a:r>
            <a:endParaRPr lang="zh-TW" altLang="en-US" dirty="0"/>
          </a:p>
        </p:txBody>
      </p:sp>
      <p:sp>
        <p:nvSpPr>
          <p:cNvPr id="6" name="圓角矩形圖說文字 5">
            <a:extLst>
              <a:ext uri="{FF2B5EF4-FFF2-40B4-BE49-F238E27FC236}">
                <a16:creationId xmlns:a16="http://schemas.microsoft.com/office/drawing/2014/main" id="{992777FE-B4C6-42F6-B15E-B86096210453}"/>
              </a:ext>
            </a:extLst>
          </p:cNvPr>
          <p:cNvSpPr/>
          <p:nvPr/>
        </p:nvSpPr>
        <p:spPr>
          <a:xfrm>
            <a:off x="5220072" y="1420708"/>
            <a:ext cx="2127342" cy="646986"/>
          </a:xfrm>
          <a:prstGeom prst="wedgeRoundRectCallout">
            <a:avLst>
              <a:gd name="adj1" fmla="val -73776"/>
              <a:gd name="adj2" fmla="val 21076"/>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eaLnBrk="1" fontAlgn="auto" hangingPunct="1">
              <a:spcBef>
                <a:spcPts val="0"/>
              </a:spcBef>
              <a:spcAft>
                <a:spcPts val="0"/>
              </a:spcAft>
              <a:defRPr/>
            </a:pPr>
            <a:r>
              <a:rPr lang="en-US" altLang="zh-TW" sz="1600" dirty="0">
                <a:solidFill>
                  <a:schemeClr val="tx1"/>
                </a:solidFill>
              </a:rPr>
              <a:t>The result of evolution</a:t>
            </a:r>
          </a:p>
          <a:p>
            <a:pPr algn="ctr" eaLnBrk="1" fontAlgn="auto" hangingPunct="1">
              <a:spcBef>
                <a:spcPts val="0"/>
              </a:spcBef>
              <a:spcAft>
                <a:spcPts val="0"/>
              </a:spcAft>
              <a:defRPr/>
            </a:pPr>
            <a:r>
              <a:rPr lang="en-US" altLang="zh-TW" sz="1600" dirty="0">
                <a:solidFill>
                  <a:schemeClr val="tx1"/>
                </a:solidFill>
              </a:rPr>
              <a:t>by natural selection!</a:t>
            </a:r>
            <a:endParaRPr lang="zh-TW" altLang="en-US" sz="1600" dirty="0">
              <a:solidFill>
                <a:schemeClr val="tx1"/>
              </a:solidFill>
            </a:endParaRPr>
          </a:p>
        </p:txBody>
      </p:sp>
    </p:spTree>
    <p:extLst>
      <p:ext uri="{BB962C8B-B14F-4D97-AF65-F5344CB8AC3E}">
        <p14:creationId xmlns:p14="http://schemas.microsoft.com/office/powerpoint/2010/main" val="141155161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版面配置區 2">
            <a:extLst>
              <a:ext uri="{FF2B5EF4-FFF2-40B4-BE49-F238E27FC236}">
                <a16:creationId xmlns:a16="http://schemas.microsoft.com/office/drawing/2014/main" id="{ABA148EC-EA99-4835-8DAD-C0659062EA04}"/>
              </a:ext>
            </a:extLst>
          </p:cNvPr>
          <p:cNvSpPr>
            <a:spLocks noGrp="1"/>
          </p:cNvSpPr>
          <p:nvPr>
            <p:ph type="dt" sz="half" idx="4294967295"/>
          </p:nvPr>
        </p:nvSpPr>
        <p:spPr>
          <a:xfrm rot="5400000">
            <a:off x="7840980" y="763382"/>
            <a:ext cx="1508760" cy="384048"/>
          </a:xfrm>
          <a:prstGeom prst="rect">
            <a:avLst/>
          </a:prstGeom>
        </p:spPr>
        <p:txBody>
          <a:bodyPr/>
          <a:lstStyle/>
          <a:p>
            <a:fld id="{57E169D1-FD8F-4286-9D28-09B5A7788756}" type="datetime1">
              <a:rPr lang="zh-TW" altLang="en-US" smtClean="0"/>
              <a:t>2021/4/24</a:t>
            </a:fld>
            <a:endParaRPr lang="zh-TW" altLang="en-US" dirty="0"/>
          </a:p>
        </p:txBody>
      </p:sp>
      <p:sp>
        <p:nvSpPr>
          <p:cNvPr id="4" name="標題 3">
            <a:extLst>
              <a:ext uri="{FF2B5EF4-FFF2-40B4-BE49-F238E27FC236}">
                <a16:creationId xmlns:a16="http://schemas.microsoft.com/office/drawing/2014/main" id="{F59CB71E-0303-48BA-B597-710BFFDADD48}"/>
              </a:ext>
            </a:extLst>
          </p:cNvPr>
          <p:cNvSpPr>
            <a:spLocks noGrp="1"/>
          </p:cNvSpPr>
          <p:nvPr>
            <p:ph type="title"/>
          </p:nvPr>
        </p:nvSpPr>
        <p:spPr/>
        <p:txBody>
          <a:bodyPr/>
          <a:lstStyle/>
          <a:p>
            <a:r>
              <a:rPr lang="zh-TW" altLang="en-US" dirty="0"/>
              <a:t>人工智慧眾多發展路徑  </a:t>
            </a:r>
            <a:r>
              <a:rPr lang="en-US" altLang="zh-TW" dirty="0"/>
              <a:t>Many Tribes of AI</a:t>
            </a:r>
            <a:endParaRPr lang="zh-TW" altLang="en-US" dirty="0"/>
          </a:p>
        </p:txBody>
      </p:sp>
      <p:pic>
        <p:nvPicPr>
          <p:cNvPr id="5122" name="Picture 2" descr="https://cdn-images-1.medium.com/max/2000/1*ggoNLbTbRQZjcBwMBD6rGg.jpeg">
            <a:extLst>
              <a:ext uri="{FF2B5EF4-FFF2-40B4-BE49-F238E27FC236}">
                <a16:creationId xmlns:a16="http://schemas.microsoft.com/office/drawing/2014/main" id="{F243EA8C-9392-4A4B-A4BC-1663B77777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3" y="1275606"/>
            <a:ext cx="8594823" cy="3240360"/>
          </a:xfrm>
          <a:prstGeom prst="rect">
            <a:avLst/>
          </a:prstGeom>
          <a:noFill/>
          <a:extLst>
            <a:ext uri="{909E8E84-426E-40DD-AFC4-6F175D3DCCD1}">
              <a14:hiddenFill xmlns:a14="http://schemas.microsoft.com/office/drawing/2010/main">
                <a:solidFill>
                  <a:srgbClr val="FFFFFF"/>
                </a:solidFill>
              </a14:hiddenFill>
            </a:ext>
          </a:extLst>
        </p:spPr>
      </p:pic>
      <p:sp>
        <p:nvSpPr>
          <p:cNvPr id="6" name="圓角矩形圖說文字 5">
            <a:extLst>
              <a:ext uri="{FF2B5EF4-FFF2-40B4-BE49-F238E27FC236}">
                <a16:creationId xmlns:a16="http://schemas.microsoft.com/office/drawing/2014/main" id="{0EAD8857-5F6B-40A0-A7DC-64CCE3CCEC91}"/>
              </a:ext>
            </a:extLst>
          </p:cNvPr>
          <p:cNvSpPr/>
          <p:nvPr/>
        </p:nvSpPr>
        <p:spPr>
          <a:xfrm>
            <a:off x="1117776" y="4679856"/>
            <a:ext cx="6844566" cy="306467"/>
          </a:xfrm>
          <a:prstGeom prst="wedgeRoundRectCallout">
            <a:avLst>
              <a:gd name="adj1" fmla="val -28902"/>
              <a:gd name="adj2" fmla="val -7631"/>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zh-TW" altLang="en-US" sz="1200" dirty="0">
                <a:hlinkClick r:id="rId3"/>
              </a:rPr>
              <a:t>https://medium.com/intuitionmachine/the-many-tribes-problem-of-artificial-intelligence-ai-1300faba5b60</a:t>
            </a:r>
            <a:endParaRPr lang="en-US" altLang="zh-TW" sz="1200" dirty="0">
              <a:solidFill>
                <a:schemeClr val="tx1"/>
              </a:solidFill>
            </a:endParaRPr>
          </a:p>
        </p:txBody>
      </p:sp>
    </p:spTree>
    <p:extLst>
      <p:ext uri="{BB962C8B-B14F-4D97-AF65-F5344CB8AC3E}">
        <p14:creationId xmlns:p14="http://schemas.microsoft.com/office/powerpoint/2010/main" val="137933493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ãtwo bottles of waterãçåçæå°çµæ">
            <a:extLst>
              <a:ext uri="{FF2B5EF4-FFF2-40B4-BE49-F238E27FC236}">
                <a16:creationId xmlns:a16="http://schemas.microsoft.com/office/drawing/2014/main" id="{7828725E-84E8-4E1B-9F75-AF5E930A91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7300" y="3179178"/>
            <a:ext cx="1984860" cy="1984860"/>
          </a:xfrm>
          <a:prstGeom prst="rect">
            <a:avLst/>
          </a:prstGeom>
          <a:noFill/>
          <a:extLst>
            <a:ext uri="{909E8E84-426E-40DD-AFC4-6F175D3DCCD1}">
              <a14:hiddenFill xmlns:a14="http://schemas.microsoft.com/office/drawing/2010/main">
                <a:solidFill>
                  <a:srgbClr val="FFFFFF"/>
                </a:solidFill>
              </a14:hiddenFill>
            </a:ext>
          </a:extLst>
        </p:spPr>
      </p:pic>
      <p:sp>
        <p:nvSpPr>
          <p:cNvPr id="2" name="內容版面配置區 1">
            <a:extLst>
              <a:ext uri="{FF2B5EF4-FFF2-40B4-BE49-F238E27FC236}">
                <a16:creationId xmlns:a16="http://schemas.microsoft.com/office/drawing/2014/main" id="{1EA835FE-F89E-4F64-BD59-34CABEDE7C09}"/>
              </a:ext>
            </a:extLst>
          </p:cNvPr>
          <p:cNvSpPr>
            <a:spLocks noGrp="1"/>
          </p:cNvSpPr>
          <p:nvPr>
            <p:ph sz="quarter" idx="1"/>
          </p:nvPr>
        </p:nvSpPr>
        <p:spPr>
          <a:xfrm>
            <a:off x="457200" y="1285866"/>
            <a:ext cx="8003232" cy="3569598"/>
          </a:xfrm>
        </p:spPr>
        <p:txBody>
          <a:bodyPr/>
          <a:lstStyle/>
          <a:p>
            <a:r>
              <a:rPr lang="en-US" altLang="zh-TW" dirty="0"/>
              <a:t>Types of uncertainty</a:t>
            </a:r>
          </a:p>
          <a:p>
            <a:pPr lvl="1"/>
            <a:r>
              <a:rPr lang="en-US" altLang="zh-TW" dirty="0"/>
              <a:t>Probability </a:t>
            </a:r>
            <a:r>
              <a:rPr lang="en-US" altLang="zh-TW" dirty="0">
                <a:sym typeface="Wingdings" panose="05000000000000000000" pitchFamily="2" charset="2"/>
              </a:rPr>
              <a:t> </a:t>
            </a:r>
            <a:r>
              <a:rPr lang="zh-TW" altLang="en-US" dirty="0">
                <a:sym typeface="Wingdings" panose="05000000000000000000" pitchFamily="2" charset="2"/>
              </a:rPr>
              <a:t>客觀的事實</a:t>
            </a:r>
            <a:endParaRPr lang="en-US" altLang="zh-TW" dirty="0"/>
          </a:p>
          <a:p>
            <a:pPr lvl="1"/>
            <a:r>
              <a:rPr lang="en-US" altLang="zh-TW" dirty="0"/>
              <a:t>Possibility</a:t>
            </a:r>
            <a:r>
              <a:rPr lang="zh-TW" altLang="en-US" dirty="0"/>
              <a:t> </a:t>
            </a:r>
            <a:r>
              <a:rPr lang="en-US" altLang="zh-TW" dirty="0">
                <a:sym typeface="Wingdings" panose="05000000000000000000" pitchFamily="2" charset="2"/>
              </a:rPr>
              <a:t></a:t>
            </a:r>
            <a:r>
              <a:rPr lang="zh-TW" altLang="en-US" dirty="0">
                <a:sym typeface="Wingdings" panose="05000000000000000000" pitchFamily="2" charset="2"/>
              </a:rPr>
              <a:t> 主觀的認定</a:t>
            </a:r>
            <a:endParaRPr lang="en-US" altLang="zh-TW" dirty="0">
              <a:sym typeface="Wingdings" panose="05000000000000000000" pitchFamily="2" charset="2"/>
            </a:endParaRPr>
          </a:p>
          <a:p>
            <a:r>
              <a:rPr lang="en-US" altLang="zh-TW" dirty="0">
                <a:sym typeface="Wingdings" panose="05000000000000000000" pitchFamily="2" charset="2"/>
              </a:rPr>
              <a:t>Goal of approximate reasoning</a:t>
            </a:r>
          </a:p>
          <a:p>
            <a:pPr lvl="1"/>
            <a:r>
              <a:rPr lang="en-US" altLang="zh-TW" dirty="0">
                <a:sym typeface="Wingdings" panose="05000000000000000000" pitchFamily="2" charset="2"/>
              </a:rPr>
              <a:t>Reasoning and aggregation of uncertainties</a:t>
            </a:r>
          </a:p>
          <a:p>
            <a:r>
              <a:rPr lang="en-US" altLang="zh-TW" dirty="0">
                <a:sym typeface="Wingdings" panose="05000000000000000000" pitchFamily="2" charset="2"/>
              </a:rPr>
              <a:t>Example</a:t>
            </a:r>
          </a:p>
          <a:p>
            <a:pPr lvl="1"/>
            <a:endParaRPr lang="zh-TW" altLang="en-US" dirty="0"/>
          </a:p>
        </p:txBody>
      </p:sp>
      <p:sp>
        <p:nvSpPr>
          <p:cNvPr id="3" name="標題 2">
            <a:extLst>
              <a:ext uri="{FF2B5EF4-FFF2-40B4-BE49-F238E27FC236}">
                <a16:creationId xmlns:a16="http://schemas.microsoft.com/office/drawing/2014/main" id="{0E6A5099-0B7C-47F0-8AC2-7E8D2D088707}"/>
              </a:ext>
            </a:extLst>
          </p:cNvPr>
          <p:cNvSpPr>
            <a:spLocks noGrp="1"/>
          </p:cNvSpPr>
          <p:nvPr>
            <p:ph type="title"/>
          </p:nvPr>
        </p:nvSpPr>
        <p:spPr>
          <a:xfrm>
            <a:off x="467544" y="123478"/>
            <a:ext cx="7467600" cy="857250"/>
          </a:xfrm>
        </p:spPr>
        <p:txBody>
          <a:bodyPr>
            <a:normAutofit fontScale="90000"/>
          </a:bodyPr>
          <a:lstStyle/>
          <a:p>
            <a:r>
              <a:rPr lang="zh-TW" altLang="en-US" dirty="0"/>
              <a:t>近似推理 </a:t>
            </a:r>
            <a:r>
              <a:rPr lang="en-US" altLang="zh-TW" dirty="0"/>
              <a:t>(</a:t>
            </a:r>
            <a:r>
              <a:rPr lang="zh-TW" altLang="en-US" dirty="0"/>
              <a:t> 人工智慧分支</a:t>
            </a:r>
            <a:r>
              <a:rPr lang="en-US" altLang="zh-TW" dirty="0"/>
              <a:t>)</a:t>
            </a:r>
            <a:br>
              <a:rPr lang="en-US" altLang="zh-TW" dirty="0"/>
            </a:br>
            <a:r>
              <a:rPr lang="en-US" altLang="zh-TW" dirty="0"/>
              <a:t>Approximate Reasoning (A Branch of AI)</a:t>
            </a:r>
            <a:endParaRPr lang="zh-TW" altLang="en-US" dirty="0"/>
          </a:p>
        </p:txBody>
      </p:sp>
      <p:sp>
        <p:nvSpPr>
          <p:cNvPr id="5" name="圓角矩形圖說文字 5">
            <a:extLst>
              <a:ext uri="{FF2B5EF4-FFF2-40B4-BE49-F238E27FC236}">
                <a16:creationId xmlns:a16="http://schemas.microsoft.com/office/drawing/2014/main" id="{4B6A7ECB-F784-485F-A37D-926D2715BE1A}"/>
              </a:ext>
            </a:extLst>
          </p:cNvPr>
          <p:cNvSpPr/>
          <p:nvPr/>
        </p:nvSpPr>
        <p:spPr>
          <a:xfrm>
            <a:off x="6300192" y="3404210"/>
            <a:ext cx="1857957" cy="715089"/>
          </a:xfrm>
          <a:prstGeom prst="wedgeRoundRectCallout">
            <a:avLst>
              <a:gd name="adj1" fmla="val -74716"/>
              <a:gd name="adj2" fmla="val 34591"/>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eaLnBrk="1" fontAlgn="auto" hangingPunct="1">
              <a:spcBef>
                <a:spcPts val="0"/>
              </a:spcBef>
              <a:spcAft>
                <a:spcPts val="0"/>
              </a:spcAft>
              <a:defRPr/>
            </a:pPr>
            <a:r>
              <a:rPr lang="en-US" altLang="zh-TW" dirty="0">
                <a:solidFill>
                  <a:schemeClr val="tx1"/>
                </a:solidFill>
              </a:rPr>
              <a:t>Poisonous with</a:t>
            </a:r>
            <a:r>
              <a:rPr lang="zh-TW" altLang="en-US" dirty="0">
                <a:solidFill>
                  <a:schemeClr val="tx1"/>
                </a:solidFill>
              </a:rPr>
              <a:t> </a:t>
            </a:r>
            <a:r>
              <a:rPr lang="en-US" altLang="zh-TW" dirty="0">
                <a:solidFill>
                  <a:schemeClr val="tx1"/>
                </a:solidFill>
              </a:rPr>
              <a:t>a</a:t>
            </a:r>
          </a:p>
          <a:p>
            <a:pPr algn="ctr" eaLnBrk="1" fontAlgn="auto" hangingPunct="1">
              <a:spcBef>
                <a:spcPts val="0"/>
              </a:spcBef>
              <a:spcAft>
                <a:spcPts val="0"/>
              </a:spcAft>
              <a:defRPr/>
            </a:pPr>
            <a:r>
              <a:rPr lang="en-US" altLang="zh-TW" dirty="0">
                <a:solidFill>
                  <a:srgbClr val="FF0000"/>
                </a:solidFill>
              </a:rPr>
              <a:t>probability</a:t>
            </a:r>
            <a:r>
              <a:rPr lang="zh-TW" altLang="en-US" dirty="0">
                <a:solidFill>
                  <a:srgbClr val="FF0000"/>
                </a:solidFill>
              </a:rPr>
              <a:t> </a:t>
            </a:r>
            <a:r>
              <a:rPr lang="en-US" altLang="zh-TW" dirty="0">
                <a:solidFill>
                  <a:srgbClr val="FF0000"/>
                </a:solidFill>
              </a:rPr>
              <a:t>of</a:t>
            </a:r>
            <a:r>
              <a:rPr lang="zh-TW" altLang="en-US" dirty="0">
                <a:solidFill>
                  <a:srgbClr val="FF0000"/>
                </a:solidFill>
              </a:rPr>
              <a:t> </a:t>
            </a:r>
            <a:r>
              <a:rPr lang="en-US" altLang="zh-TW" dirty="0">
                <a:solidFill>
                  <a:srgbClr val="FF0000"/>
                </a:solidFill>
              </a:rPr>
              <a:t>0.2</a:t>
            </a:r>
          </a:p>
        </p:txBody>
      </p:sp>
      <p:sp>
        <p:nvSpPr>
          <p:cNvPr id="6" name="圓角矩形圖說文字 5">
            <a:extLst>
              <a:ext uri="{FF2B5EF4-FFF2-40B4-BE49-F238E27FC236}">
                <a16:creationId xmlns:a16="http://schemas.microsoft.com/office/drawing/2014/main" id="{F88B0377-D2DF-4BE0-9CDE-D368A3D3F2E2}"/>
              </a:ext>
            </a:extLst>
          </p:cNvPr>
          <p:cNvSpPr/>
          <p:nvPr/>
        </p:nvSpPr>
        <p:spPr>
          <a:xfrm>
            <a:off x="1547663" y="3909543"/>
            <a:ext cx="2160241" cy="715089"/>
          </a:xfrm>
          <a:prstGeom prst="wedgeRoundRectCallout">
            <a:avLst>
              <a:gd name="adj1" fmla="val 71182"/>
              <a:gd name="adj2" fmla="val 12877"/>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square" anchor="ctr">
            <a:spAutoFit/>
          </a:bodyPr>
          <a:lstStyle/>
          <a:p>
            <a:pPr algn="ctr" eaLnBrk="1" fontAlgn="auto" hangingPunct="1">
              <a:spcBef>
                <a:spcPts val="0"/>
              </a:spcBef>
              <a:spcAft>
                <a:spcPts val="0"/>
              </a:spcAft>
              <a:defRPr/>
            </a:pPr>
            <a:r>
              <a:rPr lang="en-US" altLang="zh-TW" dirty="0">
                <a:solidFill>
                  <a:schemeClr val="tx1"/>
                </a:solidFill>
              </a:rPr>
              <a:t>Poisonous with a</a:t>
            </a:r>
          </a:p>
          <a:p>
            <a:pPr algn="ctr" eaLnBrk="1" fontAlgn="auto" hangingPunct="1">
              <a:spcBef>
                <a:spcPts val="0"/>
              </a:spcBef>
              <a:spcAft>
                <a:spcPts val="0"/>
              </a:spcAft>
              <a:defRPr/>
            </a:pPr>
            <a:r>
              <a:rPr lang="en-US" altLang="zh-TW" dirty="0">
                <a:solidFill>
                  <a:srgbClr val="FF0000"/>
                </a:solidFill>
              </a:rPr>
              <a:t>possibility of 0.2</a:t>
            </a:r>
            <a:endParaRPr lang="zh-TW" altLang="en-US" dirty="0">
              <a:solidFill>
                <a:srgbClr val="FF0000"/>
              </a:solidFill>
            </a:endParaRPr>
          </a:p>
        </p:txBody>
      </p:sp>
    </p:spTree>
    <p:extLst>
      <p:ext uri="{BB962C8B-B14F-4D97-AF65-F5344CB8AC3E}">
        <p14:creationId xmlns:p14="http://schemas.microsoft.com/office/powerpoint/2010/main" val="425201042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8"/>
            <a:ext cx="7901014" cy="857250"/>
          </a:xfrm>
        </p:spPr>
        <p:txBody>
          <a:bodyPr>
            <a:normAutofit fontScale="90000"/>
          </a:bodyPr>
          <a:lstStyle/>
          <a:p>
            <a:r>
              <a:rPr lang="zh-TW" altLang="en-US" dirty="0"/>
              <a:t>人工智慧與人類的工作流程比較</a:t>
            </a:r>
            <a:br>
              <a:rPr lang="en-US" altLang="zh-TW" dirty="0"/>
            </a:br>
            <a:r>
              <a:rPr lang="en-US" altLang="zh-TW" dirty="0"/>
              <a:t>AI Workflow Compared to Human</a:t>
            </a:r>
            <a:endParaRPr lang="zh-TW" altLang="en-US" dirty="0"/>
          </a:p>
        </p:txBody>
      </p:sp>
      <p:sp>
        <p:nvSpPr>
          <p:cNvPr id="8" name="內容版面配置區 7"/>
          <p:cNvSpPr>
            <a:spLocks noGrp="1"/>
          </p:cNvSpPr>
          <p:nvPr>
            <p:ph sz="quarter" idx="1"/>
          </p:nvPr>
        </p:nvSpPr>
        <p:spPr/>
        <p:txBody>
          <a:bodyPr>
            <a:normAutofit fontScale="92500" lnSpcReduction="20000"/>
          </a:bodyPr>
          <a:lstStyle/>
          <a:p>
            <a:r>
              <a:rPr lang="en-US" altLang="zh-TW" dirty="0">
                <a:solidFill>
                  <a:srgbClr val="FF0000"/>
                </a:solidFill>
              </a:rPr>
              <a:t>Input</a:t>
            </a:r>
            <a:r>
              <a:rPr lang="en-US" altLang="zh-TW" dirty="0"/>
              <a:t>: Perception</a:t>
            </a:r>
          </a:p>
          <a:p>
            <a:pPr lvl="1"/>
            <a:r>
              <a:rPr lang="en-US" altLang="zh-TW" dirty="0"/>
              <a:t>Text, speech, audio, images, video</a:t>
            </a:r>
          </a:p>
          <a:p>
            <a:r>
              <a:rPr lang="en-US" altLang="zh-TW" dirty="0">
                <a:solidFill>
                  <a:srgbClr val="FF0000"/>
                </a:solidFill>
              </a:rPr>
              <a:t>CPU/brain</a:t>
            </a:r>
            <a:r>
              <a:rPr lang="en-US" altLang="zh-TW" dirty="0"/>
              <a:t>: Decision making or reasoning</a:t>
            </a:r>
          </a:p>
          <a:p>
            <a:pPr lvl="1"/>
            <a:r>
              <a:rPr lang="en-US" altLang="zh-TW" dirty="0"/>
              <a:t>Rule induction</a:t>
            </a:r>
          </a:p>
          <a:p>
            <a:pPr lvl="1"/>
            <a:r>
              <a:rPr lang="en-US" altLang="zh-TW" dirty="0"/>
              <a:t>Uncertainty propagation</a:t>
            </a:r>
          </a:p>
          <a:p>
            <a:pPr lvl="1"/>
            <a:r>
              <a:rPr lang="en-US" altLang="zh-TW" dirty="0"/>
              <a:t>Theorem proving</a:t>
            </a:r>
          </a:p>
          <a:p>
            <a:r>
              <a:rPr lang="en-US" altLang="zh-TW" dirty="0">
                <a:solidFill>
                  <a:srgbClr val="FF0000"/>
                </a:solidFill>
              </a:rPr>
              <a:t>Output</a:t>
            </a:r>
          </a:p>
          <a:p>
            <a:pPr lvl="1"/>
            <a:r>
              <a:rPr lang="en-US" altLang="zh-TW" dirty="0"/>
              <a:t>Summarization of texts</a:t>
            </a:r>
          </a:p>
          <a:p>
            <a:pPr lvl="1"/>
            <a:r>
              <a:rPr lang="en-US" altLang="zh-TW" dirty="0"/>
              <a:t>Chatbot</a:t>
            </a:r>
          </a:p>
          <a:p>
            <a:pPr lvl="1"/>
            <a:r>
              <a:rPr lang="en-US" altLang="zh-TW" dirty="0"/>
              <a:t>Text to speech synthesis</a:t>
            </a:r>
          </a:p>
          <a:p>
            <a:pPr lvl="1"/>
            <a:r>
              <a:rPr lang="en-US" altLang="zh-TW" dirty="0"/>
              <a:t>Rendering of multimedia</a:t>
            </a:r>
          </a:p>
          <a:p>
            <a:endParaRPr lang="en-US" altLang="zh-TW" dirty="0"/>
          </a:p>
          <a:p>
            <a:pPr marL="0" indent="0">
              <a:buNone/>
            </a:pPr>
            <a:endParaRPr lang="zh-TW" altLang="en-US" dirty="0"/>
          </a:p>
        </p:txBody>
      </p:sp>
    </p:spTree>
    <p:extLst>
      <p:ext uri="{BB962C8B-B14F-4D97-AF65-F5344CB8AC3E}">
        <p14:creationId xmlns:p14="http://schemas.microsoft.com/office/powerpoint/2010/main" val="77368744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8"/>
            <a:ext cx="7901014" cy="857250"/>
          </a:xfrm>
        </p:spPr>
        <p:txBody>
          <a:bodyPr/>
          <a:lstStyle/>
          <a:p>
            <a:r>
              <a:rPr lang="zh-TW" altLang="en-US" dirty="0"/>
              <a:t>人工智慧的類型    </a:t>
            </a:r>
            <a:r>
              <a:rPr lang="en-US" altLang="zh-TW" dirty="0"/>
              <a:t>Types of AI </a:t>
            </a:r>
            <a:endParaRPr lang="zh-TW" altLang="en-US" dirty="0"/>
          </a:p>
        </p:txBody>
      </p:sp>
      <p:sp>
        <p:nvSpPr>
          <p:cNvPr id="6" name="內容版面配置區 5"/>
          <p:cNvSpPr>
            <a:spLocks noGrp="1"/>
          </p:cNvSpPr>
          <p:nvPr>
            <p:ph sz="quarter" idx="1"/>
          </p:nvPr>
        </p:nvSpPr>
        <p:spPr>
          <a:xfrm>
            <a:off x="457200" y="1347614"/>
            <a:ext cx="7931224" cy="3507850"/>
          </a:xfrm>
        </p:spPr>
        <p:txBody>
          <a:bodyPr/>
          <a:lstStyle/>
          <a:p>
            <a:r>
              <a:rPr lang="en-US" altLang="zh-TW" dirty="0"/>
              <a:t>Narrow AI</a:t>
            </a:r>
          </a:p>
          <a:p>
            <a:pPr lvl="1"/>
            <a:r>
              <a:rPr lang="en-US" altLang="zh-TW" dirty="0"/>
              <a:t>AI for a specific task</a:t>
            </a:r>
          </a:p>
          <a:p>
            <a:r>
              <a:rPr lang="en-US" altLang="zh-TW" dirty="0"/>
              <a:t>Broad AI</a:t>
            </a:r>
          </a:p>
          <a:p>
            <a:pPr lvl="1"/>
            <a:r>
              <a:rPr lang="en-US" altLang="zh-TW" dirty="0"/>
              <a:t>AI for a wide range of tasks</a:t>
            </a:r>
          </a:p>
          <a:p>
            <a:pPr lvl="1"/>
            <a:r>
              <a:rPr lang="en-US" altLang="zh-TW" dirty="0"/>
              <a:t>Requirement</a:t>
            </a:r>
          </a:p>
          <a:p>
            <a:pPr lvl="2"/>
            <a:r>
              <a:rPr lang="en-US" altLang="zh-TW" dirty="0"/>
              <a:t>World model and common sense reasoning</a:t>
            </a:r>
          </a:p>
          <a:p>
            <a:endParaRPr lang="zh-TW" altLang="en-US" dirty="0"/>
          </a:p>
        </p:txBody>
      </p:sp>
      <p:pic>
        <p:nvPicPr>
          <p:cNvPr id="4" name="圖片 3">
            <a:extLst>
              <a:ext uri="{FF2B5EF4-FFF2-40B4-BE49-F238E27FC236}">
                <a16:creationId xmlns:a16="http://schemas.microsoft.com/office/drawing/2014/main" id="{CE565E1A-02FE-40E4-A564-C5E0D0440D67}"/>
              </a:ext>
            </a:extLst>
          </p:cNvPr>
          <p:cNvPicPr>
            <a:picLocks noChangeAspect="1"/>
          </p:cNvPicPr>
          <p:nvPr/>
        </p:nvPicPr>
        <p:blipFill>
          <a:blip r:embed="rId2"/>
          <a:stretch>
            <a:fillRect/>
          </a:stretch>
        </p:blipFill>
        <p:spPr>
          <a:xfrm>
            <a:off x="5076056" y="1419622"/>
            <a:ext cx="2952328" cy="1983530"/>
          </a:xfrm>
          <a:prstGeom prst="rect">
            <a:avLst/>
          </a:prstGeom>
        </p:spPr>
      </p:pic>
    </p:spTree>
    <p:extLst>
      <p:ext uri="{BB962C8B-B14F-4D97-AF65-F5344CB8AC3E}">
        <p14:creationId xmlns:p14="http://schemas.microsoft.com/office/powerpoint/2010/main" val="29327613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8"/>
            <a:ext cx="7901014" cy="857250"/>
          </a:xfrm>
        </p:spPr>
        <p:txBody>
          <a:bodyPr/>
          <a:lstStyle/>
          <a:p>
            <a:r>
              <a:rPr lang="zh-TW" altLang="en-US" dirty="0"/>
              <a:t>常識推理   </a:t>
            </a:r>
            <a:r>
              <a:rPr lang="en-US" altLang="zh-TW" dirty="0"/>
              <a:t>Common Sense Reasoning</a:t>
            </a:r>
            <a:endParaRPr lang="zh-TW" altLang="en-US" dirty="0"/>
          </a:p>
        </p:txBody>
      </p:sp>
      <p:sp>
        <p:nvSpPr>
          <p:cNvPr id="6" name="內容版面配置區 5"/>
          <p:cNvSpPr>
            <a:spLocks noGrp="1"/>
          </p:cNvSpPr>
          <p:nvPr>
            <p:ph sz="quarter" idx="1"/>
          </p:nvPr>
        </p:nvSpPr>
        <p:spPr>
          <a:xfrm>
            <a:off x="457200" y="1285866"/>
            <a:ext cx="8219256" cy="3569598"/>
          </a:xfrm>
        </p:spPr>
        <p:txBody>
          <a:bodyPr/>
          <a:lstStyle/>
          <a:p>
            <a:r>
              <a:rPr lang="en-US" altLang="zh-TW" dirty="0"/>
              <a:t>In a world model, how does a computer know common sense? How does it reasoning using common sense? </a:t>
            </a:r>
          </a:p>
          <a:p>
            <a:pPr lvl="1"/>
            <a:r>
              <a:rPr lang="en-US" altLang="zh-TW" dirty="0"/>
              <a:t>A pencil has a pointed end?</a:t>
            </a:r>
          </a:p>
          <a:p>
            <a:pPr lvl="1"/>
            <a:r>
              <a:rPr lang="en-US" altLang="zh-TW" dirty="0"/>
              <a:t>A girl usually has long hair?</a:t>
            </a:r>
          </a:p>
          <a:p>
            <a:r>
              <a:rPr lang="en-US" altLang="zh-TW" dirty="0"/>
              <a:t>Build the world model is difficulty since ambiguity is everywhere</a:t>
            </a:r>
          </a:p>
          <a:p>
            <a:pPr lvl="1"/>
            <a:r>
              <a:rPr lang="en-US" altLang="zh-TW" dirty="0"/>
              <a:t>Olive oil, coconut oil, baby oil?</a:t>
            </a:r>
          </a:p>
          <a:p>
            <a:pPr lvl="1"/>
            <a:r>
              <a:rPr lang="en-US" altLang="zh-TW" dirty="0"/>
              <a:t>Look at the dog with one eye.</a:t>
            </a:r>
          </a:p>
          <a:p>
            <a:pPr lvl="1"/>
            <a:r>
              <a:rPr lang="en-US" altLang="zh-TW" dirty="0"/>
              <a:t>Tone Sandhi (</a:t>
            </a:r>
            <a:r>
              <a:rPr lang="zh-TW" altLang="en-US" dirty="0"/>
              <a:t>連續變調</a:t>
            </a:r>
            <a:r>
              <a:rPr lang="en-US" altLang="zh-TW" dirty="0"/>
              <a:t>)</a:t>
            </a:r>
          </a:p>
          <a:p>
            <a:pPr lvl="1"/>
            <a:endParaRPr lang="zh-TW" altLang="en-US" dirty="0"/>
          </a:p>
        </p:txBody>
      </p:sp>
      <p:pic>
        <p:nvPicPr>
          <p:cNvPr id="1028" name="Picture 4" descr="ãbaby oilãçåçæå°çµæ">
            <a:extLst>
              <a:ext uri="{FF2B5EF4-FFF2-40B4-BE49-F238E27FC236}">
                <a16:creationId xmlns:a16="http://schemas.microsoft.com/office/drawing/2014/main" id="{68088A4B-AADB-4C6B-8261-C1F9A90AEA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8726" y="3651870"/>
            <a:ext cx="895562" cy="1019696"/>
          </a:xfrm>
          <a:prstGeom prst="rect">
            <a:avLst/>
          </a:prstGeom>
          <a:noFill/>
          <a:extLst>
            <a:ext uri="{909E8E84-426E-40DD-AFC4-6F175D3DCCD1}">
              <a14:hiddenFill xmlns:a14="http://schemas.microsoft.com/office/drawing/2010/main">
                <a:solidFill>
                  <a:srgbClr val="FFFFFF"/>
                </a:solidFill>
              </a14:hiddenFill>
            </a:ext>
          </a:extLst>
        </p:spPr>
      </p:pic>
      <p:sp>
        <p:nvSpPr>
          <p:cNvPr id="8" name="文字方塊 7">
            <a:extLst>
              <a:ext uri="{FF2B5EF4-FFF2-40B4-BE49-F238E27FC236}">
                <a16:creationId xmlns:a16="http://schemas.microsoft.com/office/drawing/2014/main" id="{30EBD398-1EE6-40D2-9935-1FAB8EB13DD3}"/>
              </a:ext>
            </a:extLst>
          </p:cNvPr>
          <p:cNvSpPr txBox="1"/>
          <p:nvPr/>
        </p:nvSpPr>
        <p:spPr>
          <a:xfrm>
            <a:off x="7013274" y="2154956"/>
            <a:ext cx="530793" cy="369332"/>
          </a:xfrm>
          <a:prstGeom prst="rect">
            <a:avLst/>
          </a:prstGeom>
          <a:noFill/>
          <a:ln>
            <a:noFill/>
          </a:ln>
        </p:spPr>
        <p:txBody>
          <a:bodyPr wrap="square" rtlCol="0">
            <a:spAutoFit/>
          </a:bodyPr>
          <a:lstStyle/>
          <a:p>
            <a:r>
              <a:rPr lang="en-US" altLang="zh-TW" dirty="0">
                <a:sym typeface="Wingdings" panose="05000000000000000000" pitchFamily="2" charset="2"/>
              </a:rPr>
              <a:t></a:t>
            </a:r>
            <a:endParaRPr lang="en-US" altLang="zh-TW" dirty="0"/>
          </a:p>
        </p:txBody>
      </p:sp>
      <p:sp>
        <p:nvSpPr>
          <p:cNvPr id="9" name="文字方塊 8">
            <a:extLst>
              <a:ext uri="{FF2B5EF4-FFF2-40B4-BE49-F238E27FC236}">
                <a16:creationId xmlns:a16="http://schemas.microsoft.com/office/drawing/2014/main" id="{103688F4-2F94-4852-A057-5DD0B7BE5773}"/>
              </a:ext>
            </a:extLst>
          </p:cNvPr>
          <p:cNvSpPr txBox="1"/>
          <p:nvPr/>
        </p:nvSpPr>
        <p:spPr>
          <a:xfrm>
            <a:off x="7051737" y="4014607"/>
            <a:ext cx="362035" cy="369332"/>
          </a:xfrm>
          <a:prstGeom prst="rect">
            <a:avLst/>
          </a:prstGeom>
          <a:noFill/>
          <a:ln>
            <a:noFill/>
          </a:ln>
        </p:spPr>
        <p:txBody>
          <a:bodyPr wrap="square" rtlCol="0">
            <a:spAutoFit/>
          </a:bodyPr>
          <a:lstStyle/>
          <a:p>
            <a:r>
              <a:rPr lang="en-US" altLang="zh-TW" dirty="0">
                <a:sym typeface="Wingdings" panose="05000000000000000000" pitchFamily="2" charset="2"/>
              </a:rPr>
              <a:t></a:t>
            </a:r>
            <a:endParaRPr lang="en-US" altLang="zh-TW" dirty="0"/>
          </a:p>
        </p:txBody>
      </p:sp>
      <p:pic>
        <p:nvPicPr>
          <p:cNvPr id="10" name="Picture 2" descr="ãbaby surprisedãçåçæå°çµæ">
            <a:extLst>
              <a:ext uri="{FF2B5EF4-FFF2-40B4-BE49-F238E27FC236}">
                <a16:creationId xmlns:a16="http://schemas.microsoft.com/office/drawing/2014/main" id="{D6739FC2-F79C-467E-A68F-92BA756E4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8344" y="3651870"/>
            <a:ext cx="1080120" cy="9451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ãcoconut oilãçåçæå°çµæ">
            <a:extLst>
              <a:ext uri="{FF2B5EF4-FFF2-40B4-BE49-F238E27FC236}">
                <a16:creationId xmlns:a16="http://schemas.microsoft.com/office/drawing/2014/main" id="{66912ED8-1B73-44ED-9DDB-65A1CBB9152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01988" y="1923678"/>
            <a:ext cx="511286" cy="94510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ãcoconutãçåçæå°çµæ">
            <a:extLst>
              <a:ext uri="{FF2B5EF4-FFF2-40B4-BE49-F238E27FC236}">
                <a16:creationId xmlns:a16="http://schemas.microsoft.com/office/drawing/2014/main" id="{E472F6B2-624E-4767-B960-F359B8A0F6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7330" y="1772664"/>
            <a:ext cx="1159126" cy="1159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196383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sz="quarter" idx="1"/>
          </p:nvPr>
        </p:nvSpPr>
        <p:spPr>
          <a:xfrm>
            <a:off x="467544" y="1347614"/>
            <a:ext cx="8147248" cy="3569598"/>
          </a:xfrm>
        </p:spPr>
        <p:txBody>
          <a:bodyPr>
            <a:normAutofit fontScale="92500" lnSpcReduction="20000"/>
          </a:bodyPr>
          <a:lstStyle/>
          <a:p>
            <a:r>
              <a:rPr lang="en-US" altLang="zh-TW" dirty="0">
                <a:solidFill>
                  <a:srgbClr val="FF0000"/>
                </a:solidFill>
              </a:rPr>
              <a:t>Classification</a:t>
            </a:r>
            <a:r>
              <a:rPr lang="en-US" altLang="zh-TW" dirty="0"/>
              <a:t>: Assign a category to a given object</a:t>
            </a:r>
          </a:p>
          <a:p>
            <a:pPr lvl="1"/>
            <a:r>
              <a:rPr lang="en-US" altLang="zh-TW" dirty="0"/>
              <a:t>Determine if it will rain tomorrow</a:t>
            </a:r>
          </a:p>
          <a:p>
            <a:r>
              <a:rPr lang="en-US" altLang="zh-TW" dirty="0">
                <a:solidFill>
                  <a:srgbClr val="FF0000"/>
                </a:solidFill>
              </a:rPr>
              <a:t>Regression</a:t>
            </a:r>
            <a:r>
              <a:rPr lang="en-US" altLang="zh-TW" dirty="0"/>
              <a:t>: Predict a real-value for a given object</a:t>
            </a:r>
          </a:p>
          <a:p>
            <a:pPr lvl="1"/>
            <a:r>
              <a:rPr lang="en-US" altLang="zh-TW" dirty="0"/>
              <a:t>Predict the exchange rate</a:t>
            </a:r>
          </a:p>
          <a:p>
            <a:r>
              <a:rPr lang="en-US" altLang="zh-TW" dirty="0">
                <a:solidFill>
                  <a:srgbClr val="FF0000"/>
                </a:solidFill>
              </a:rPr>
              <a:t>Ranking</a:t>
            </a:r>
            <a:r>
              <a:rPr lang="en-US" altLang="zh-TW" dirty="0"/>
              <a:t>: Order objects according to some criterion</a:t>
            </a:r>
          </a:p>
          <a:p>
            <a:pPr lvl="1"/>
            <a:r>
              <a:rPr lang="en-US" altLang="zh-TW" dirty="0"/>
              <a:t>Rank the webpages returned by a search engine</a:t>
            </a:r>
          </a:p>
          <a:p>
            <a:r>
              <a:rPr lang="en-US" altLang="zh-TW" dirty="0">
                <a:solidFill>
                  <a:srgbClr val="FF0000"/>
                </a:solidFill>
              </a:rPr>
              <a:t>Clustering</a:t>
            </a:r>
            <a:r>
              <a:rPr lang="en-US" altLang="zh-TW" dirty="0"/>
              <a:t>: Partition data into homogeneous groups</a:t>
            </a:r>
          </a:p>
          <a:p>
            <a:r>
              <a:rPr lang="en-US" altLang="zh-TW" dirty="0">
                <a:solidFill>
                  <a:srgbClr val="FF0000"/>
                </a:solidFill>
              </a:rPr>
              <a:t>Dimensionality reduction</a:t>
            </a:r>
            <a:r>
              <a:rPr lang="en-US" altLang="zh-TW" dirty="0"/>
              <a:t>: Find low-dimensional manifold preserving some properties of the data</a:t>
            </a:r>
          </a:p>
          <a:p>
            <a:r>
              <a:rPr lang="en-US" altLang="zh-TW" dirty="0">
                <a:solidFill>
                  <a:srgbClr val="FF0000"/>
                </a:solidFill>
              </a:rPr>
              <a:t>Density estimation</a:t>
            </a:r>
            <a:r>
              <a:rPr lang="en-US" altLang="zh-TW" dirty="0"/>
              <a:t>: Learning probability density function according to sample data</a:t>
            </a:r>
          </a:p>
          <a:p>
            <a:endParaRPr lang="zh-TW" altLang="en-US" dirty="0"/>
          </a:p>
        </p:txBody>
      </p:sp>
      <p:sp>
        <p:nvSpPr>
          <p:cNvPr id="2" name="標題 1"/>
          <p:cNvSpPr>
            <a:spLocks noGrp="1"/>
          </p:cNvSpPr>
          <p:nvPr>
            <p:ph type="title"/>
          </p:nvPr>
        </p:nvSpPr>
        <p:spPr/>
        <p:txBody>
          <a:bodyPr>
            <a:normAutofit fontScale="90000"/>
          </a:bodyPr>
          <a:lstStyle/>
          <a:p>
            <a:r>
              <a:rPr lang="zh-TW" altLang="en-US" dirty="0"/>
              <a:t>機器學習的範疇 </a:t>
            </a:r>
            <a:br>
              <a:rPr lang="en-US" altLang="zh-TW" dirty="0"/>
            </a:br>
            <a:r>
              <a:rPr lang="en-US" altLang="zh-TW" dirty="0"/>
              <a:t>Areas of Machine Learning</a:t>
            </a:r>
            <a:endParaRPr lang="zh-TW" altLang="en-US" dirty="0"/>
          </a:p>
        </p:txBody>
      </p:sp>
    </p:spTree>
    <p:extLst>
      <p:ext uri="{BB962C8B-B14F-4D97-AF65-F5344CB8AC3E}">
        <p14:creationId xmlns:p14="http://schemas.microsoft.com/office/powerpoint/2010/main" val="259930247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AutoShape 2"/>
          <p:cNvSpPr>
            <a:spLocks noChangeArrowheads="1"/>
          </p:cNvSpPr>
          <p:nvPr/>
        </p:nvSpPr>
        <p:spPr bwMode="auto">
          <a:xfrm>
            <a:off x="6026150" y="2908175"/>
            <a:ext cx="825500" cy="276225"/>
          </a:xfrm>
          <a:prstGeom prst="rightArrow">
            <a:avLst>
              <a:gd name="adj1" fmla="val 50000"/>
              <a:gd name="adj2" fmla="val 112079"/>
            </a:avLst>
          </a:prstGeom>
          <a:gradFill rotWithShape="0">
            <a:gsLst>
              <a:gs pos="0">
                <a:srgbClr val="0082AD"/>
              </a:gs>
              <a:gs pos="100000">
                <a:srgbClr val="0082AD">
                  <a:gamma/>
                  <a:tint val="0"/>
                  <a:invGamma/>
                </a:srgbClr>
              </a:gs>
            </a:gsLst>
            <a:lin ang="0" scaled="1"/>
          </a:gra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33795" name="AutoShape 3"/>
          <p:cNvSpPr>
            <a:spLocks noChangeArrowheads="1"/>
          </p:cNvSpPr>
          <p:nvPr/>
        </p:nvSpPr>
        <p:spPr bwMode="auto">
          <a:xfrm>
            <a:off x="6026150" y="2450975"/>
            <a:ext cx="825500" cy="276225"/>
          </a:xfrm>
          <a:prstGeom prst="rightArrow">
            <a:avLst>
              <a:gd name="adj1" fmla="val 50000"/>
              <a:gd name="adj2" fmla="val 112079"/>
            </a:avLst>
          </a:prstGeom>
          <a:gradFill rotWithShape="0">
            <a:gsLst>
              <a:gs pos="0">
                <a:srgbClr val="0082AD"/>
              </a:gs>
              <a:gs pos="100000">
                <a:srgbClr val="0082AD">
                  <a:gamma/>
                  <a:tint val="0"/>
                  <a:invGamma/>
                </a:srgbClr>
              </a:gs>
            </a:gsLst>
            <a:lin ang="0" scaled="1"/>
          </a:gra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2" name="內容版面配置區 1"/>
          <p:cNvSpPr>
            <a:spLocks noGrp="1"/>
          </p:cNvSpPr>
          <p:nvPr>
            <p:ph sz="quarter" idx="1"/>
          </p:nvPr>
        </p:nvSpPr>
        <p:spPr/>
        <p:txBody>
          <a:bodyPr>
            <a:normAutofit fontScale="92500" lnSpcReduction="20000"/>
          </a:bodyPr>
          <a:lstStyle/>
          <a:p>
            <a:r>
              <a:rPr lang="en-US" altLang="zh-TW" dirty="0"/>
              <a:t>Given desired i/o pairs (training set) of the form (x</a:t>
            </a:r>
            <a:r>
              <a:rPr lang="en-US" altLang="zh-TW" baseline="-25000" dirty="0"/>
              <a:t>1</a:t>
            </a:r>
            <a:r>
              <a:rPr lang="en-US" altLang="zh-TW" dirty="0"/>
              <a:t>, ..., </a:t>
            </a:r>
            <a:r>
              <a:rPr lang="en-US" altLang="zh-TW" dirty="0" err="1"/>
              <a:t>x</a:t>
            </a:r>
            <a:r>
              <a:rPr lang="en-US" altLang="zh-TW" baseline="-25000" dirty="0" err="1"/>
              <a:t>n</a:t>
            </a:r>
            <a:r>
              <a:rPr lang="en-US" altLang="zh-TW" dirty="0"/>
              <a:t>; y), construct a model to match the i/o pairs</a:t>
            </a:r>
          </a:p>
          <a:p>
            <a:endParaRPr lang="en-US" altLang="zh-TW" dirty="0"/>
          </a:p>
          <a:p>
            <a:endParaRPr lang="en-US" altLang="zh-TW" dirty="0"/>
          </a:p>
          <a:p>
            <a:endParaRPr lang="en-US" altLang="zh-TW" dirty="0"/>
          </a:p>
          <a:p>
            <a:endParaRPr lang="en-US" altLang="zh-TW" dirty="0"/>
          </a:p>
          <a:p>
            <a:endParaRPr lang="en-US" altLang="zh-TW" dirty="0"/>
          </a:p>
          <a:p>
            <a:r>
              <a:rPr lang="en-US" altLang="zh-TW" dirty="0"/>
              <a:t>Two steps in modeling</a:t>
            </a:r>
          </a:p>
          <a:p>
            <a:pPr lvl="1"/>
            <a:r>
              <a:rPr lang="en-US" altLang="zh-TW" dirty="0">
                <a:solidFill>
                  <a:srgbClr val="FF0000"/>
                </a:solidFill>
              </a:rPr>
              <a:t>structure identification</a:t>
            </a:r>
            <a:r>
              <a:rPr lang="en-US" altLang="zh-TW" dirty="0"/>
              <a:t>: input selection, model complexity</a:t>
            </a:r>
          </a:p>
          <a:p>
            <a:pPr lvl="1"/>
            <a:r>
              <a:rPr lang="en-US" altLang="zh-TW" dirty="0">
                <a:solidFill>
                  <a:srgbClr val="FF0000"/>
                </a:solidFill>
              </a:rPr>
              <a:t>parameter identification</a:t>
            </a:r>
            <a:r>
              <a:rPr lang="en-US" altLang="zh-TW" dirty="0"/>
              <a:t>: optimal parameters</a:t>
            </a:r>
          </a:p>
          <a:p>
            <a:endParaRPr lang="zh-TW" altLang="en-US" dirty="0"/>
          </a:p>
        </p:txBody>
      </p:sp>
      <p:sp>
        <p:nvSpPr>
          <p:cNvPr id="33796" name="Rectangle 4"/>
          <p:cNvSpPr>
            <a:spLocks noGrp="1" noChangeArrowheads="1"/>
          </p:cNvSpPr>
          <p:nvPr>
            <p:ph type="title"/>
          </p:nvPr>
        </p:nvSpPr>
        <p:spPr>
          <a:noFill/>
          <a:ln/>
        </p:spPr>
        <p:txBody>
          <a:bodyPr/>
          <a:lstStyle/>
          <a:p>
            <a:r>
              <a:rPr lang="zh-TW" altLang="en-US" dirty="0"/>
              <a:t>建模概念  </a:t>
            </a:r>
            <a:r>
              <a:rPr lang="en-US" altLang="zh-TW" dirty="0"/>
              <a:t>Concept of Modeling</a:t>
            </a:r>
          </a:p>
        </p:txBody>
      </p:sp>
      <p:sp>
        <p:nvSpPr>
          <p:cNvPr id="33799" name="AutoShape 7"/>
          <p:cNvSpPr>
            <a:spLocks noChangeArrowheads="1"/>
          </p:cNvSpPr>
          <p:nvPr/>
        </p:nvSpPr>
        <p:spPr bwMode="auto">
          <a:xfrm>
            <a:off x="2921000" y="2408113"/>
            <a:ext cx="3073400" cy="304800"/>
          </a:xfrm>
          <a:prstGeom prst="roundRect">
            <a:avLst>
              <a:gd name="adj" fmla="val 12495"/>
            </a:avLst>
          </a:prstGeom>
          <a:noFill/>
          <a:ln w="50800">
            <a:solidFill>
              <a:srgbClr val="00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pPr algn="ctr"/>
            <a:r>
              <a:rPr lang="en-US" altLang="zh-TW" sz="2000" dirty="0">
                <a:effectLst>
                  <a:outerShdw blurRad="38100" dist="38100" dir="2700000" algn="tl">
                    <a:srgbClr val="000000"/>
                  </a:outerShdw>
                </a:effectLst>
              </a:rPr>
              <a:t>Unknown target system</a:t>
            </a:r>
          </a:p>
        </p:txBody>
      </p:sp>
      <p:sp>
        <p:nvSpPr>
          <p:cNvPr id="33800" name="AutoShape 8"/>
          <p:cNvSpPr>
            <a:spLocks noChangeArrowheads="1"/>
          </p:cNvSpPr>
          <p:nvPr/>
        </p:nvSpPr>
        <p:spPr bwMode="auto">
          <a:xfrm>
            <a:off x="2921000" y="2865313"/>
            <a:ext cx="3073400" cy="304800"/>
          </a:xfrm>
          <a:prstGeom prst="roundRect">
            <a:avLst>
              <a:gd name="adj" fmla="val 12495"/>
            </a:avLst>
          </a:prstGeom>
          <a:noFill/>
          <a:ln w="50800">
            <a:solidFill>
              <a:srgbClr val="00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pPr algn="ctr"/>
            <a:r>
              <a:rPr lang="en-US" altLang="zh-TW" sz="2000" dirty="0">
                <a:effectLst>
                  <a:outerShdw blurRad="38100" dist="38100" dir="2700000" algn="tl">
                    <a:srgbClr val="000000"/>
                  </a:outerShdw>
                </a:effectLst>
              </a:rPr>
              <a:t>Model </a:t>
            </a:r>
            <a:r>
              <a:rPr lang="en-US" altLang="zh-TW" sz="2000" i="1" dirty="0">
                <a:effectLst>
                  <a:outerShdw blurRad="38100" dist="38100" dir="2700000" algn="tl">
                    <a:srgbClr val="000000"/>
                  </a:outerShdw>
                </a:effectLst>
              </a:rPr>
              <a:t>f()</a:t>
            </a:r>
          </a:p>
        </p:txBody>
      </p:sp>
      <p:sp>
        <p:nvSpPr>
          <p:cNvPr id="33801" name="Freeform 9"/>
          <p:cNvSpPr>
            <a:spLocks/>
          </p:cNvSpPr>
          <p:nvPr/>
        </p:nvSpPr>
        <p:spPr bwMode="auto">
          <a:xfrm>
            <a:off x="1828800" y="2389063"/>
            <a:ext cx="1068388" cy="801291"/>
          </a:xfrm>
          <a:custGeom>
            <a:avLst/>
            <a:gdLst>
              <a:gd name="T0" fmla="*/ 144 w 673"/>
              <a:gd name="T1" fmla="*/ 96 h 673"/>
              <a:gd name="T2" fmla="*/ 480 w 673"/>
              <a:gd name="T3" fmla="*/ 96 h 673"/>
              <a:gd name="T4" fmla="*/ 480 w 673"/>
              <a:gd name="T5" fmla="*/ 0 h 673"/>
              <a:gd name="T6" fmla="*/ 672 w 673"/>
              <a:gd name="T7" fmla="*/ 144 h 673"/>
              <a:gd name="T8" fmla="*/ 480 w 673"/>
              <a:gd name="T9" fmla="*/ 288 h 673"/>
              <a:gd name="T10" fmla="*/ 480 w 673"/>
              <a:gd name="T11" fmla="*/ 192 h 673"/>
              <a:gd name="T12" fmla="*/ 240 w 673"/>
              <a:gd name="T13" fmla="*/ 192 h 673"/>
              <a:gd name="T14" fmla="*/ 240 w 673"/>
              <a:gd name="T15" fmla="*/ 480 h 673"/>
              <a:gd name="T16" fmla="*/ 480 w 673"/>
              <a:gd name="T17" fmla="*/ 480 h 673"/>
              <a:gd name="T18" fmla="*/ 480 w 673"/>
              <a:gd name="T19" fmla="*/ 384 h 673"/>
              <a:gd name="T20" fmla="*/ 672 w 673"/>
              <a:gd name="T21" fmla="*/ 528 h 673"/>
              <a:gd name="T22" fmla="*/ 480 w 673"/>
              <a:gd name="T23" fmla="*/ 672 h 673"/>
              <a:gd name="T24" fmla="*/ 480 w 673"/>
              <a:gd name="T25" fmla="*/ 576 h 673"/>
              <a:gd name="T26" fmla="*/ 144 w 673"/>
              <a:gd name="T27" fmla="*/ 576 h 673"/>
              <a:gd name="T28" fmla="*/ 144 w 673"/>
              <a:gd name="T29" fmla="*/ 432 h 673"/>
              <a:gd name="T30" fmla="*/ 0 w 673"/>
              <a:gd name="T31" fmla="*/ 432 h 673"/>
              <a:gd name="T32" fmla="*/ 0 w 673"/>
              <a:gd name="T33" fmla="*/ 240 h 673"/>
              <a:gd name="T34" fmla="*/ 144 w 673"/>
              <a:gd name="T35" fmla="*/ 240 h 673"/>
              <a:gd name="T36" fmla="*/ 144 w 673"/>
              <a:gd name="T37" fmla="*/ 9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3" h="673">
                <a:moveTo>
                  <a:pt x="144" y="96"/>
                </a:moveTo>
                <a:lnTo>
                  <a:pt x="480" y="96"/>
                </a:lnTo>
                <a:lnTo>
                  <a:pt x="480" y="0"/>
                </a:lnTo>
                <a:lnTo>
                  <a:pt x="672" y="144"/>
                </a:lnTo>
                <a:lnTo>
                  <a:pt x="480" y="288"/>
                </a:lnTo>
                <a:lnTo>
                  <a:pt x="480" y="192"/>
                </a:lnTo>
                <a:lnTo>
                  <a:pt x="240" y="192"/>
                </a:lnTo>
                <a:lnTo>
                  <a:pt x="240" y="480"/>
                </a:lnTo>
                <a:lnTo>
                  <a:pt x="480" y="480"/>
                </a:lnTo>
                <a:lnTo>
                  <a:pt x="480" y="384"/>
                </a:lnTo>
                <a:lnTo>
                  <a:pt x="672" y="528"/>
                </a:lnTo>
                <a:lnTo>
                  <a:pt x="480" y="672"/>
                </a:lnTo>
                <a:lnTo>
                  <a:pt x="480" y="576"/>
                </a:lnTo>
                <a:lnTo>
                  <a:pt x="144" y="576"/>
                </a:lnTo>
                <a:lnTo>
                  <a:pt x="144" y="432"/>
                </a:lnTo>
                <a:lnTo>
                  <a:pt x="0" y="432"/>
                </a:lnTo>
                <a:lnTo>
                  <a:pt x="0" y="240"/>
                </a:lnTo>
                <a:lnTo>
                  <a:pt x="144" y="240"/>
                </a:lnTo>
                <a:lnTo>
                  <a:pt x="144" y="96"/>
                </a:lnTo>
              </a:path>
            </a:pathLst>
          </a:custGeom>
          <a:gradFill rotWithShape="0">
            <a:gsLst>
              <a:gs pos="0">
                <a:srgbClr val="0082AD"/>
              </a:gs>
              <a:gs pos="100000">
                <a:srgbClr val="0082AD">
                  <a:gamma/>
                  <a:tint val="0"/>
                  <a:invGamma/>
                </a:srgbClr>
              </a:gs>
            </a:gsLst>
            <a:lin ang="0" scaled="1"/>
          </a:gradFill>
          <a:ln w="12700" cap="rnd"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33802" name="Rectangle 10"/>
          <p:cNvSpPr>
            <a:spLocks noChangeArrowheads="1"/>
          </p:cNvSpPr>
          <p:nvPr/>
        </p:nvSpPr>
        <p:spPr bwMode="auto">
          <a:xfrm>
            <a:off x="6838950" y="2409732"/>
            <a:ext cx="318998" cy="397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a:lnSpc>
                <a:spcPct val="90000"/>
              </a:lnSpc>
              <a:spcBef>
                <a:spcPct val="30000"/>
              </a:spcBef>
            </a:pPr>
            <a:r>
              <a:rPr lang="en-US" altLang="zh-TW" sz="2200" b="1" dirty="0"/>
              <a:t>y</a:t>
            </a:r>
          </a:p>
        </p:txBody>
      </p:sp>
      <p:sp>
        <p:nvSpPr>
          <p:cNvPr id="33803" name="Rectangle 11"/>
          <p:cNvSpPr>
            <a:spLocks noChangeArrowheads="1"/>
          </p:cNvSpPr>
          <p:nvPr/>
        </p:nvSpPr>
        <p:spPr bwMode="auto">
          <a:xfrm>
            <a:off x="6848242" y="2895786"/>
            <a:ext cx="460062" cy="397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a:lnSpc>
                <a:spcPct val="90000"/>
              </a:lnSpc>
              <a:spcBef>
                <a:spcPct val="30000"/>
              </a:spcBef>
            </a:pPr>
            <a:r>
              <a:rPr lang="en-US" altLang="zh-TW" sz="2200" b="1" dirty="0"/>
              <a:t>y*</a:t>
            </a:r>
          </a:p>
        </p:txBody>
      </p:sp>
      <p:grpSp>
        <p:nvGrpSpPr>
          <p:cNvPr id="33807" name="Group 15"/>
          <p:cNvGrpSpPr>
            <a:grpSpLocks/>
          </p:cNvGrpSpPr>
          <p:nvPr/>
        </p:nvGrpSpPr>
        <p:grpSpPr bwMode="auto">
          <a:xfrm>
            <a:off x="1220791" y="2355728"/>
            <a:ext cx="509588" cy="969169"/>
            <a:chOff x="769" y="1316"/>
            <a:chExt cx="321" cy="814"/>
          </a:xfrm>
        </p:grpSpPr>
        <p:sp>
          <p:nvSpPr>
            <p:cNvPr id="33804" name="Rectangle 12"/>
            <p:cNvSpPr>
              <a:spLocks noChangeArrowheads="1"/>
            </p:cNvSpPr>
            <p:nvPr/>
          </p:nvSpPr>
          <p:spPr bwMode="auto">
            <a:xfrm>
              <a:off x="832" y="1316"/>
              <a:ext cx="258" cy="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a:lnSpc>
                  <a:spcPct val="90000"/>
                </a:lnSpc>
                <a:spcBef>
                  <a:spcPct val="30000"/>
                </a:spcBef>
              </a:pPr>
              <a:r>
                <a:rPr lang="en-US" altLang="zh-TW" sz="2200" b="1" dirty="0"/>
                <a:t>x</a:t>
              </a:r>
              <a:r>
                <a:rPr lang="en-US" altLang="zh-TW" sz="2200" b="1" baseline="-25000" dirty="0"/>
                <a:t>1</a:t>
              </a:r>
            </a:p>
          </p:txBody>
        </p:sp>
        <p:sp>
          <p:nvSpPr>
            <p:cNvPr id="33805" name="Rectangle 13"/>
            <p:cNvSpPr>
              <a:spLocks noChangeArrowheads="1"/>
            </p:cNvSpPr>
            <p:nvPr/>
          </p:nvSpPr>
          <p:spPr bwMode="auto">
            <a:xfrm>
              <a:off x="825" y="1796"/>
              <a:ext cx="263" cy="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a:lnSpc>
                  <a:spcPct val="90000"/>
                </a:lnSpc>
                <a:spcBef>
                  <a:spcPct val="30000"/>
                </a:spcBef>
              </a:pPr>
              <a:r>
                <a:rPr lang="en-US" altLang="zh-TW" sz="2200" b="1" dirty="0" err="1"/>
                <a:t>x</a:t>
              </a:r>
              <a:r>
                <a:rPr lang="en-US" altLang="zh-TW" sz="2200" b="1" baseline="-25000" dirty="0" err="1"/>
                <a:t>n</a:t>
              </a:r>
              <a:endParaRPr lang="en-US" altLang="zh-TW" sz="2200" b="1" baseline="-25000" dirty="0"/>
            </a:p>
          </p:txBody>
        </p:sp>
        <p:sp>
          <p:nvSpPr>
            <p:cNvPr id="33806" name="Rectangle 14"/>
            <p:cNvSpPr>
              <a:spLocks noChangeArrowheads="1"/>
            </p:cNvSpPr>
            <p:nvPr/>
          </p:nvSpPr>
          <p:spPr bwMode="auto">
            <a:xfrm rot="16200000">
              <a:off x="668" y="1565"/>
              <a:ext cx="454" cy="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a:lnSpc>
                  <a:spcPct val="90000"/>
                </a:lnSpc>
                <a:spcBef>
                  <a:spcPct val="30000"/>
                </a:spcBef>
              </a:pPr>
              <a:r>
                <a:rPr lang="en-US" altLang="zh-TW" sz="2200" b="1" dirty="0"/>
                <a:t>. . .</a:t>
              </a:r>
            </a:p>
          </p:txBody>
        </p:sp>
      </p:grpSp>
    </p:spTree>
    <p:extLst>
      <p:ext uri="{BB962C8B-B14F-4D97-AF65-F5344CB8AC3E}">
        <p14:creationId xmlns:p14="http://schemas.microsoft.com/office/powerpoint/2010/main" val="1348643213"/>
      </p:ext>
    </p:extLst>
  </p:cSld>
  <p:clrMapOvr>
    <a:masterClrMapping/>
  </p:clrMapOvr>
  <p:transition>
    <p:zo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395536" y="123478"/>
            <a:ext cx="6840760" cy="864096"/>
          </a:xfrm>
        </p:spPr>
        <p:txBody>
          <a:bodyPr>
            <a:normAutofit fontScale="90000"/>
          </a:bodyPr>
          <a:lstStyle/>
          <a:p>
            <a:r>
              <a:rPr lang="zh-TW" altLang="en-US" dirty="0"/>
              <a:t>機器學習的範例</a:t>
            </a:r>
            <a:br>
              <a:rPr lang="en-US" altLang="zh-TW" dirty="0"/>
            </a:br>
            <a:r>
              <a:rPr lang="en-US" altLang="zh-TW" dirty="0"/>
              <a:t>Example of Machine Learning (or Modeling)</a:t>
            </a:r>
            <a:endParaRPr lang="zh-TW" altLang="en-US" dirty="0"/>
          </a:p>
        </p:txBody>
      </p:sp>
      <p:pic>
        <p:nvPicPr>
          <p:cNvPr id="4" name="圖片 3"/>
          <p:cNvPicPr>
            <a:picLocks noChangeAspect="1"/>
          </p:cNvPicPr>
          <p:nvPr/>
        </p:nvPicPr>
        <p:blipFill>
          <a:blip r:embed="rId2"/>
          <a:stretch>
            <a:fillRect/>
          </a:stretch>
        </p:blipFill>
        <p:spPr>
          <a:xfrm>
            <a:off x="1259632" y="1275606"/>
            <a:ext cx="5616624" cy="3348372"/>
          </a:xfrm>
          <a:prstGeom prst="rect">
            <a:avLst/>
          </a:prstGeom>
        </p:spPr>
      </p:pic>
      <p:sp>
        <p:nvSpPr>
          <p:cNvPr id="6" name="圓角矩形圖說文字 5">
            <a:extLst>
              <a:ext uri="{FF2B5EF4-FFF2-40B4-BE49-F238E27FC236}">
                <a16:creationId xmlns:a16="http://schemas.microsoft.com/office/drawing/2014/main" id="{3788A001-1364-45AA-8AA9-D89C9626E69B}"/>
              </a:ext>
            </a:extLst>
          </p:cNvPr>
          <p:cNvSpPr/>
          <p:nvPr/>
        </p:nvSpPr>
        <p:spPr>
          <a:xfrm>
            <a:off x="2653550" y="4801695"/>
            <a:ext cx="3502626"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3"/>
              </a:rPr>
              <a:t>https://www.slideshare.net/tw_dsconf/ss-70083878</a:t>
            </a:r>
            <a:r>
              <a:rPr lang="en-US" altLang="zh-TW" sz="1200" dirty="0">
                <a:solidFill>
                  <a:schemeClr val="tx1"/>
                </a:solidFill>
              </a:rPr>
              <a:t> </a:t>
            </a:r>
          </a:p>
        </p:txBody>
      </p:sp>
    </p:spTree>
    <p:extLst>
      <p:ext uri="{BB962C8B-B14F-4D97-AF65-F5344CB8AC3E}">
        <p14:creationId xmlns:p14="http://schemas.microsoft.com/office/powerpoint/2010/main" val="117416834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sz="quarter" idx="1"/>
          </p:nvPr>
        </p:nvSpPr>
        <p:spPr/>
        <p:txBody>
          <a:bodyPr>
            <a:normAutofit fontScale="62500" lnSpcReduction="20000"/>
          </a:bodyPr>
          <a:lstStyle/>
          <a:p>
            <a:r>
              <a:rPr lang="en-US" altLang="zh-TW" dirty="0"/>
              <a:t>1950: Alan Turing published “Computing Machinery and Intelligence” and proposed a test which is later known as the Turing Test.</a:t>
            </a:r>
          </a:p>
          <a:p>
            <a:r>
              <a:rPr lang="en-US" altLang="zh-TW" dirty="0"/>
              <a:t>1956: “Artificial Intelligence” was first coined by John McCarthy at the Dartmouth Conference.</a:t>
            </a:r>
          </a:p>
          <a:p>
            <a:r>
              <a:rPr lang="en-US" altLang="zh-TW" dirty="0"/>
              <a:t>1960: “Joseph </a:t>
            </a:r>
            <a:r>
              <a:rPr lang="en-US" altLang="zh-TW" dirty="0" err="1"/>
              <a:t>Weizenbaum</a:t>
            </a:r>
            <a:r>
              <a:rPr lang="en-US" altLang="zh-TW" dirty="0"/>
              <a:t>” creates the first chatbot, Eliza.</a:t>
            </a:r>
          </a:p>
          <a:p>
            <a:r>
              <a:rPr lang="en-US" altLang="zh-TW" dirty="0"/>
              <a:t>1969: Minsky’s pessimistic remark about single layer perceptron</a:t>
            </a:r>
          </a:p>
          <a:p>
            <a:r>
              <a:rPr lang="en-US" altLang="zh-TW" dirty="0"/>
              <a:t>1974-1980: </a:t>
            </a:r>
            <a:r>
              <a:rPr lang="en-US" altLang="zh-TW" dirty="0">
                <a:solidFill>
                  <a:srgbClr val="FF0000"/>
                </a:solidFill>
              </a:rPr>
              <a:t>First AI winter</a:t>
            </a:r>
          </a:p>
          <a:p>
            <a:r>
              <a:rPr lang="en-US" altLang="zh-TW" dirty="0"/>
              <a:t>1980: The first AAAI conference</a:t>
            </a:r>
          </a:p>
          <a:p>
            <a:r>
              <a:rPr lang="en-US" altLang="zh-TW" dirty="0"/>
              <a:t>1986: Reinvention of backpropagation</a:t>
            </a:r>
          </a:p>
          <a:p>
            <a:r>
              <a:rPr lang="en-US" altLang="zh-TW" dirty="0"/>
              <a:t>1990-1996: </a:t>
            </a:r>
            <a:r>
              <a:rPr lang="en-US" altLang="zh-TW" dirty="0">
                <a:solidFill>
                  <a:srgbClr val="FF0000"/>
                </a:solidFill>
              </a:rPr>
              <a:t>Second AI winter</a:t>
            </a:r>
          </a:p>
          <a:p>
            <a:r>
              <a:rPr lang="en-US" altLang="zh-TW" dirty="0"/>
              <a:t>1997: IBM Deep Blue beats world chess champion</a:t>
            </a:r>
          </a:p>
          <a:p>
            <a:r>
              <a:rPr lang="en-US" altLang="zh-TW" dirty="0"/>
              <a:t>2002: AI enters the home in the form of Roomba</a:t>
            </a:r>
          </a:p>
          <a:p>
            <a:r>
              <a:rPr lang="en-US" altLang="zh-TW" dirty="0"/>
              <a:t>2011:</a:t>
            </a:r>
            <a:r>
              <a:rPr lang="zh-TW" altLang="en-US" dirty="0"/>
              <a:t> </a:t>
            </a:r>
            <a:r>
              <a:rPr lang="en-US" altLang="zh-TW" dirty="0"/>
              <a:t>IBM Watson</a:t>
            </a:r>
            <a:r>
              <a:rPr lang="zh-TW" altLang="en-US" dirty="0"/>
              <a:t> </a:t>
            </a:r>
            <a:r>
              <a:rPr lang="en-US" altLang="zh-TW" dirty="0"/>
              <a:t>beats Ken Jennings, a Jeopardy star</a:t>
            </a:r>
          </a:p>
          <a:p>
            <a:r>
              <a:rPr lang="en-US" altLang="zh-TW" dirty="0"/>
              <a:t>2017: Google’s AlphaGo beats top players in Go</a:t>
            </a:r>
          </a:p>
        </p:txBody>
      </p:sp>
      <p:sp>
        <p:nvSpPr>
          <p:cNvPr id="4" name="標題 3"/>
          <p:cNvSpPr>
            <a:spLocks noGrp="1"/>
          </p:cNvSpPr>
          <p:nvPr>
            <p:ph type="title"/>
          </p:nvPr>
        </p:nvSpPr>
        <p:spPr/>
        <p:txBody>
          <a:bodyPr/>
          <a:lstStyle/>
          <a:p>
            <a:r>
              <a:rPr lang="zh-TW" altLang="en-US" dirty="0"/>
              <a:t>人工智慧里程碑  </a:t>
            </a:r>
            <a:r>
              <a:rPr lang="en-US" altLang="zh-TW" dirty="0"/>
              <a:t>AI Benchmark Events</a:t>
            </a:r>
            <a:endParaRPr lang="zh-TW" altLang="en-US" dirty="0"/>
          </a:p>
        </p:txBody>
      </p:sp>
    </p:spTree>
    <p:extLst>
      <p:ext uri="{BB962C8B-B14F-4D97-AF65-F5344CB8AC3E}">
        <p14:creationId xmlns:p14="http://schemas.microsoft.com/office/powerpoint/2010/main" val="154659247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sz="quarter" idx="1"/>
          </p:nvPr>
        </p:nvSpPr>
        <p:spPr>
          <a:xfrm>
            <a:off x="457200" y="1285866"/>
            <a:ext cx="8291264" cy="3446124"/>
          </a:xfrm>
        </p:spPr>
        <p:txBody>
          <a:bodyPr/>
          <a:lstStyle/>
          <a:p>
            <a:r>
              <a:rPr lang="zh-TW" altLang="en-US" dirty="0"/>
              <a:t>定義與歷史 </a:t>
            </a:r>
            <a:r>
              <a:rPr lang="en-US" altLang="zh-TW" dirty="0"/>
              <a:t>Definition and history</a:t>
            </a:r>
          </a:p>
          <a:p>
            <a:r>
              <a:rPr lang="zh-TW" altLang="en-US" dirty="0"/>
              <a:t>分類與分支  </a:t>
            </a:r>
            <a:r>
              <a:rPr lang="en-US" altLang="zh-TW" dirty="0"/>
              <a:t>Categories and branches</a:t>
            </a:r>
          </a:p>
          <a:p>
            <a:r>
              <a:rPr lang="zh-TW" altLang="en-US" dirty="0"/>
              <a:t>應用與里程碑  </a:t>
            </a:r>
            <a:r>
              <a:rPr lang="en-US" altLang="zh-TW" dirty="0"/>
              <a:t>Applications and benchmarks</a:t>
            </a:r>
          </a:p>
          <a:p>
            <a:r>
              <a:rPr lang="zh-TW" altLang="en-US" dirty="0"/>
              <a:t>難題與衝突  </a:t>
            </a:r>
            <a:r>
              <a:rPr lang="en-US" altLang="zh-TW" dirty="0"/>
              <a:t>Dilemmas and conflicts</a:t>
            </a:r>
          </a:p>
          <a:p>
            <a:r>
              <a:rPr lang="zh-TW" altLang="en-US" dirty="0"/>
              <a:t>結論  </a:t>
            </a:r>
            <a:r>
              <a:rPr lang="en-US" altLang="zh-TW" dirty="0"/>
              <a:t>Conclusions</a:t>
            </a:r>
          </a:p>
        </p:txBody>
      </p:sp>
      <p:sp>
        <p:nvSpPr>
          <p:cNvPr id="2" name="標題 1"/>
          <p:cNvSpPr>
            <a:spLocks noGrp="1"/>
          </p:cNvSpPr>
          <p:nvPr>
            <p:ph type="title"/>
          </p:nvPr>
        </p:nvSpPr>
        <p:spPr/>
        <p:txBody>
          <a:bodyPr/>
          <a:lstStyle/>
          <a:p>
            <a:r>
              <a:rPr lang="zh-TW" altLang="en-US" dirty="0"/>
              <a:t>大綱  </a:t>
            </a:r>
            <a:r>
              <a:rPr lang="en-US" altLang="zh-TW" dirty="0"/>
              <a:t>Outline</a:t>
            </a:r>
            <a:endParaRPr lang="zh-TW" altLang="en-US" dirty="0"/>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610E7E2B-A7B1-4EB9-B16A-48D060854B94}"/>
              </a:ext>
            </a:extLst>
          </p:cNvPr>
          <p:cNvSpPr>
            <a:spLocks noGrp="1"/>
          </p:cNvSpPr>
          <p:nvPr>
            <p:ph type="title"/>
          </p:nvPr>
        </p:nvSpPr>
        <p:spPr/>
        <p:txBody>
          <a:bodyPr>
            <a:normAutofit fontScale="90000"/>
          </a:bodyPr>
          <a:lstStyle/>
          <a:p>
            <a:r>
              <a:rPr lang="zh-TW" altLang="en-US" dirty="0"/>
              <a:t>人工智慧研究的起落</a:t>
            </a:r>
            <a:br>
              <a:rPr lang="en-US" altLang="zh-TW" dirty="0"/>
            </a:br>
            <a:r>
              <a:rPr lang="en-US" altLang="zh-TW" dirty="0"/>
              <a:t>Boom and Bust Cycles of AI Research</a:t>
            </a:r>
            <a:endParaRPr lang="zh-TW" altLang="en-US" dirty="0"/>
          </a:p>
        </p:txBody>
      </p:sp>
      <p:pic>
        <p:nvPicPr>
          <p:cNvPr id="1026" name="Picture 2" descr="http://www.actuaries.digital/wp-content/uploads/2018/08/ai1.jpg">
            <a:extLst>
              <a:ext uri="{FF2B5EF4-FFF2-40B4-BE49-F238E27FC236}">
                <a16:creationId xmlns:a16="http://schemas.microsoft.com/office/drawing/2014/main" id="{63D9C09B-6A04-48D1-8E29-E2361056EF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3362" y="1599642"/>
            <a:ext cx="6076950" cy="2593181"/>
          </a:xfrm>
          <a:prstGeom prst="rect">
            <a:avLst/>
          </a:prstGeom>
          <a:noFill/>
          <a:extLst>
            <a:ext uri="{909E8E84-426E-40DD-AFC4-6F175D3DCCD1}">
              <a14:hiddenFill xmlns:a14="http://schemas.microsoft.com/office/drawing/2010/main">
                <a:solidFill>
                  <a:srgbClr val="FFFFFF"/>
                </a:solidFill>
              </a14:hiddenFill>
            </a:ext>
          </a:extLst>
        </p:spPr>
      </p:pic>
      <p:sp>
        <p:nvSpPr>
          <p:cNvPr id="6" name="圓角矩形圖說文字 5">
            <a:extLst>
              <a:ext uri="{FF2B5EF4-FFF2-40B4-BE49-F238E27FC236}">
                <a16:creationId xmlns:a16="http://schemas.microsoft.com/office/drawing/2014/main" id="{CF82421F-3E31-4691-9572-A2CB31C8B453}"/>
              </a:ext>
            </a:extLst>
          </p:cNvPr>
          <p:cNvSpPr/>
          <p:nvPr/>
        </p:nvSpPr>
        <p:spPr>
          <a:xfrm>
            <a:off x="2417846" y="4679857"/>
            <a:ext cx="4244432"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3"/>
              </a:rPr>
              <a:t>https://www.actuaries.digital/2018/09/05/history-of-ai-winters/</a:t>
            </a:r>
            <a:r>
              <a:rPr lang="en-US" altLang="zh-TW" sz="1200" dirty="0">
                <a:solidFill>
                  <a:schemeClr val="tx1"/>
                </a:solidFill>
              </a:rPr>
              <a:t> </a:t>
            </a:r>
          </a:p>
        </p:txBody>
      </p:sp>
    </p:spTree>
    <p:extLst>
      <p:ext uri="{BB962C8B-B14F-4D97-AF65-F5344CB8AC3E}">
        <p14:creationId xmlns:p14="http://schemas.microsoft.com/office/powerpoint/2010/main" val="89453052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3A866A4F-D54F-42FC-B20B-C1DFA5D2A215}"/>
              </a:ext>
            </a:extLst>
          </p:cNvPr>
          <p:cNvSpPr>
            <a:spLocks noGrp="1"/>
          </p:cNvSpPr>
          <p:nvPr>
            <p:ph type="title"/>
          </p:nvPr>
        </p:nvSpPr>
        <p:spPr/>
        <p:txBody>
          <a:bodyPr/>
          <a:lstStyle/>
          <a:p>
            <a:r>
              <a:rPr lang="zh-TW" altLang="en-US"/>
              <a:t>人工智慧的三波浪潮與三波重點</a:t>
            </a:r>
            <a:endParaRPr lang="zh-TW" altLang="en-US" dirty="0"/>
          </a:p>
        </p:txBody>
      </p:sp>
      <p:pic>
        <p:nvPicPr>
          <p:cNvPr id="1026" name="Picture 2" descr="å«å¼µåï¼ä¸æ¬¡ææäººå·¥æºæ§çç¾å¨ãæªä¾ï¼åå°ä½ å·¥ä½çå½±é¿">
            <a:extLst>
              <a:ext uri="{FF2B5EF4-FFF2-40B4-BE49-F238E27FC236}">
                <a16:creationId xmlns:a16="http://schemas.microsoft.com/office/drawing/2014/main" id="{6BE3D53C-61B7-4BDD-8C10-0D3039255D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3" y="1437624"/>
            <a:ext cx="7531917" cy="3186354"/>
          </a:xfrm>
          <a:prstGeom prst="rect">
            <a:avLst/>
          </a:prstGeom>
          <a:noFill/>
          <a:extLst>
            <a:ext uri="{909E8E84-426E-40DD-AFC4-6F175D3DCCD1}">
              <a14:hiddenFill xmlns:a14="http://schemas.microsoft.com/office/drawing/2010/main">
                <a:solidFill>
                  <a:srgbClr val="FFFFFF"/>
                </a:solidFill>
              </a14:hiddenFill>
            </a:ext>
          </a:extLst>
        </p:spPr>
      </p:pic>
      <p:sp>
        <p:nvSpPr>
          <p:cNvPr id="5" name="圓角矩形圖說文字 5">
            <a:extLst>
              <a:ext uri="{FF2B5EF4-FFF2-40B4-BE49-F238E27FC236}">
                <a16:creationId xmlns:a16="http://schemas.microsoft.com/office/drawing/2014/main" id="{285760DB-C2FE-402B-8D77-A741015D147E}"/>
              </a:ext>
            </a:extLst>
          </p:cNvPr>
          <p:cNvSpPr/>
          <p:nvPr/>
        </p:nvSpPr>
        <p:spPr>
          <a:xfrm>
            <a:off x="3177623" y="4585672"/>
            <a:ext cx="2740325"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hlinkClick r:id="rId3"/>
              </a:rPr>
              <a:t>https://futurecity.cw.com.tw/article/743</a:t>
            </a:r>
            <a:endParaRPr lang="en-US" altLang="zh-TW" sz="1200" dirty="0">
              <a:solidFill>
                <a:schemeClr val="tx1"/>
              </a:solidFill>
            </a:endParaRPr>
          </a:p>
        </p:txBody>
      </p:sp>
    </p:spTree>
    <p:extLst>
      <p:ext uri="{BB962C8B-B14F-4D97-AF65-F5344CB8AC3E}">
        <p14:creationId xmlns:p14="http://schemas.microsoft.com/office/powerpoint/2010/main" val="130587497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sz="quarter" idx="1"/>
          </p:nvPr>
        </p:nvSpPr>
        <p:spPr>
          <a:xfrm>
            <a:off x="457200" y="1285866"/>
            <a:ext cx="8291264" cy="3446124"/>
          </a:xfrm>
        </p:spPr>
        <p:txBody>
          <a:bodyPr/>
          <a:lstStyle/>
          <a:p>
            <a:r>
              <a:rPr lang="en-US" altLang="zh-TW" dirty="0"/>
              <a:t>Three famous NN publications</a:t>
            </a:r>
          </a:p>
          <a:p>
            <a:pPr lvl="1"/>
            <a:r>
              <a:rPr lang="en-US" altLang="zh-TW" dirty="0"/>
              <a:t>Minsky’s “</a:t>
            </a:r>
            <a:r>
              <a:rPr lang="en-US" altLang="zh-TW" dirty="0" err="1"/>
              <a:t>Perceptrons</a:t>
            </a:r>
            <a:r>
              <a:rPr lang="en-US" altLang="zh-TW" dirty="0"/>
              <a:t>”</a:t>
            </a:r>
          </a:p>
          <a:p>
            <a:pPr lvl="1"/>
            <a:r>
              <a:rPr lang="en-US" altLang="zh-TW" dirty="0" err="1"/>
              <a:t>Rumelhart’s</a:t>
            </a:r>
            <a:r>
              <a:rPr lang="en-US" altLang="zh-TW" dirty="0"/>
              <a:t> “Parallel Distributed Processing”</a:t>
            </a:r>
          </a:p>
          <a:p>
            <a:pPr lvl="1"/>
            <a:r>
              <a:rPr lang="en-US" altLang="zh-TW" dirty="0" err="1"/>
              <a:t>LeCun’s</a:t>
            </a:r>
            <a:r>
              <a:rPr lang="en-US" altLang="zh-TW" dirty="0"/>
              <a:t> “Gradient-based Learning Applied to Document Recognition”.</a:t>
            </a:r>
          </a:p>
          <a:p>
            <a:pPr lvl="1"/>
            <a:endParaRPr lang="en-US" altLang="zh-TW" dirty="0"/>
          </a:p>
          <a:p>
            <a:endParaRPr lang="zh-TW" altLang="en-US" dirty="0"/>
          </a:p>
        </p:txBody>
      </p:sp>
      <p:sp>
        <p:nvSpPr>
          <p:cNvPr id="2" name="標題 1"/>
          <p:cNvSpPr>
            <a:spLocks noGrp="1"/>
          </p:cNvSpPr>
          <p:nvPr>
            <p:ph type="title"/>
          </p:nvPr>
        </p:nvSpPr>
        <p:spPr/>
        <p:txBody>
          <a:bodyPr>
            <a:normAutofit fontScale="90000"/>
          </a:bodyPr>
          <a:lstStyle/>
          <a:p>
            <a:r>
              <a:rPr lang="zh-TW" altLang="en-US" dirty="0"/>
              <a:t>具代表性的論文  </a:t>
            </a:r>
            <a:r>
              <a:rPr lang="en-US" altLang="zh-TW" dirty="0"/>
              <a:t>Representative Publications</a:t>
            </a:r>
            <a:endParaRPr lang="zh-TW" altLang="en-US" dirty="0"/>
          </a:p>
        </p:txBody>
      </p:sp>
      <p:pic>
        <p:nvPicPr>
          <p:cNvPr id="2050" name="Picture 2" descr="NN-History">
            <a:extLst>
              <a:ext uri="{FF2B5EF4-FFF2-40B4-BE49-F238E27FC236}">
                <a16:creationId xmlns:a16="http://schemas.microsoft.com/office/drawing/2014/main" id="{C7313D3E-35DB-4E68-ADA6-1C2B68AC0F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9632" y="3075806"/>
            <a:ext cx="5256584" cy="1869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37393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A8261ACE-8890-4E57-807B-4F499D8B3937}"/>
              </a:ext>
            </a:extLst>
          </p:cNvPr>
          <p:cNvSpPr>
            <a:spLocks noGrp="1"/>
          </p:cNvSpPr>
          <p:nvPr>
            <p:ph type="title"/>
          </p:nvPr>
        </p:nvSpPr>
        <p:spPr/>
        <p:txBody>
          <a:bodyPr>
            <a:normAutofit fontScale="90000"/>
          </a:bodyPr>
          <a:lstStyle/>
          <a:p>
            <a:r>
              <a:rPr lang="zh-TW" altLang="en-US" dirty="0"/>
              <a:t>從</a:t>
            </a:r>
            <a:r>
              <a:rPr lang="en-US" altLang="zh-TW" dirty="0"/>
              <a:t>1966</a:t>
            </a:r>
            <a:r>
              <a:rPr lang="zh-TW" altLang="en-US" dirty="0"/>
              <a:t>年持續至今的研究</a:t>
            </a:r>
            <a:br>
              <a:rPr lang="en-US" altLang="zh-TW" dirty="0"/>
            </a:br>
            <a:r>
              <a:rPr lang="en-US" altLang="zh-TW" dirty="0"/>
              <a:t>An Unfinished Summer Project</a:t>
            </a:r>
            <a:endParaRPr lang="zh-TW" altLang="en-US" dirty="0"/>
          </a:p>
        </p:txBody>
      </p:sp>
      <p:sp>
        <p:nvSpPr>
          <p:cNvPr id="7" name="圓角矩形圖說文字 5">
            <a:extLst>
              <a:ext uri="{FF2B5EF4-FFF2-40B4-BE49-F238E27FC236}">
                <a16:creationId xmlns:a16="http://schemas.microsoft.com/office/drawing/2014/main" id="{C8C9C3A5-6206-4A52-A82C-81B0E452C090}"/>
              </a:ext>
            </a:extLst>
          </p:cNvPr>
          <p:cNvSpPr/>
          <p:nvPr/>
        </p:nvSpPr>
        <p:spPr>
          <a:xfrm>
            <a:off x="2306152" y="4641549"/>
            <a:ext cx="4091505"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2"/>
              </a:rPr>
              <a:t>https://www.youtube.com/watch?v=7-Mk-VMM9F8&amp;t=1146s</a:t>
            </a:r>
            <a:r>
              <a:rPr lang="en-US" altLang="zh-TW" sz="1200" dirty="0">
                <a:solidFill>
                  <a:schemeClr val="tx1"/>
                </a:solidFill>
              </a:rPr>
              <a:t> </a:t>
            </a:r>
          </a:p>
        </p:txBody>
      </p:sp>
      <p:pic>
        <p:nvPicPr>
          <p:cNvPr id="6" name="圖片 5">
            <a:extLst>
              <a:ext uri="{FF2B5EF4-FFF2-40B4-BE49-F238E27FC236}">
                <a16:creationId xmlns:a16="http://schemas.microsoft.com/office/drawing/2014/main" id="{7EEE9116-0494-4F61-B373-FCA61BFE3F61}"/>
              </a:ext>
            </a:extLst>
          </p:cNvPr>
          <p:cNvPicPr>
            <a:picLocks noChangeAspect="1"/>
          </p:cNvPicPr>
          <p:nvPr/>
        </p:nvPicPr>
        <p:blipFill>
          <a:blip r:embed="rId3"/>
          <a:stretch>
            <a:fillRect/>
          </a:stretch>
        </p:blipFill>
        <p:spPr>
          <a:xfrm>
            <a:off x="1475656" y="1347614"/>
            <a:ext cx="5976664" cy="3236983"/>
          </a:xfrm>
          <a:prstGeom prst="rect">
            <a:avLst/>
          </a:prstGeom>
        </p:spPr>
      </p:pic>
    </p:spTree>
    <p:extLst>
      <p:ext uri="{BB962C8B-B14F-4D97-AF65-F5344CB8AC3E}">
        <p14:creationId xmlns:p14="http://schemas.microsoft.com/office/powerpoint/2010/main" val="404562745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2779457-458A-45EB-B46F-07054D9995F4}"/>
              </a:ext>
            </a:extLst>
          </p:cNvPr>
          <p:cNvSpPr>
            <a:spLocks noGrp="1"/>
          </p:cNvSpPr>
          <p:nvPr>
            <p:ph sz="quarter" idx="1"/>
          </p:nvPr>
        </p:nvSpPr>
        <p:spPr/>
        <p:txBody>
          <a:bodyPr/>
          <a:lstStyle/>
          <a:p>
            <a:r>
              <a:rPr lang="en-US" altLang="zh-TW" dirty="0"/>
              <a:t>IBM Deep Blue beats world chess champion</a:t>
            </a:r>
            <a:endParaRPr lang="zh-TW" altLang="en-US" dirty="0"/>
          </a:p>
        </p:txBody>
      </p:sp>
      <p:sp>
        <p:nvSpPr>
          <p:cNvPr id="4" name="標題 3">
            <a:extLst>
              <a:ext uri="{FF2B5EF4-FFF2-40B4-BE49-F238E27FC236}">
                <a16:creationId xmlns:a16="http://schemas.microsoft.com/office/drawing/2014/main" id="{A1489246-2430-4997-8E93-8386FE458177}"/>
              </a:ext>
            </a:extLst>
          </p:cNvPr>
          <p:cNvSpPr>
            <a:spLocks noGrp="1"/>
          </p:cNvSpPr>
          <p:nvPr>
            <p:ph type="title"/>
          </p:nvPr>
        </p:nvSpPr>
        <p:spPr/>
        <p:txBody>
          <a:bodyPr>
            <a:normAutofit/>
          </a:bodyPr>
          <a:lstStyle/>
          <a:p>
            <a:r>
              <a:rPr lang="en-US" altLang="zh-TW" dirty="0"/>
              <a:t>1997</a:t>
            </a:r>
            <a:endParaRPr lang="zh-TW" altLang="en-US" dirty="0"/>
          </a:p>
        </p:txBody>
      </p:sp>
      <p:pic>
        <p:nvPicPr>
          <p:cNvPr id="5" name="Picture 2" descr="Garry Kasparov vs. IBM's Deep Blue in the 1997 rematch">
            <a:extLst>
              <a:ext uri="{FF2B5EF4-FFF2-40B4-BE49-F238E27FC236}">
                <a16:creationId xmlns:a16="http://schemas.microsoft.com/office/drawing/2014/main" id="{8AE70FCB-5DC4-47F1-B5CD-6F153E985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1773806"/>
            <a:ext cx="4968552" cy="3214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287707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2779457-458A-45EB-B46F-07054D9995F4}"/>
              </a:ext>
            </a:extLst>
          </p:cNvPr>
          <p:cNvSpPr>
            <a:spLocks noGrp="1"/>
          </p:cNvSpPr>
          <p:nvPr>
            <p:ph sz="quarter" idx="1"/>
          </p:nvPr>
        </p:nvSpPr>
        <p:spPr/>
        <p:txBody>
          <a:bodyPr/>
          <a:lstStyle/>
          <a:p>
            <a:r>
              <a:rPr lang="en-US" altLang="zh-TW" dirty="0"/>
              <a:t>AI enters the home in the form of Roomba</a:t>
            </a:r>
            <a:endParaRPr lang="zh-TW" altLang="en-US" dirty="0"/>
          </a:p>
        </p:txBody>
      </p:sp>
      <p:sp>
        <p:nvSpPr>
          <p:cNvPr id="4" name="標題 3">
            <a:extLst>
              <a:ext uri="{FF2B5EF4-FFF2-40B4-BE49-F238E27FC236}">
                <a16:creationId xmlns:a16="http://schemas.microsoft.com/office/drawing/2014/main" id="{A1489246-2430-4997-8E93-8386FE458177}"/>
              </a:ext>
            </a:extLst>
          </p:cNvPr>
          <p:cNvSpPr>
            <a:spLocks noGrp="1"/>
          </p:cNvSpPr>
          <p:nvPr>
            <p:ph type="title"/>
          </p:nvPr>
        </p:nvSpPr>
        <p:spPr/>
        <p:txBody>
          <a:bodyPr>
            <a:normAutofit/>
          </a:bodyPr>
          <a:lstStyle/>
          <a:p>
            <a:r>
              <a:rPr lang="en-US" altLang="zh-TW" dirty="0"/>
              <a:t>2002</a:t>
            </a:r>
            <a:endParaRPr lang="zh-TW" altLang="en-US" dirty="0"/>
          </a:p>
        </p:txBody>
      </p:sp>
      <p:pic>
        <p:nvPicPr>
          <p:cNvPr id="5122" name="Picture 2" descr="ãRoombaãçåçæå°çµæ">
            <a:extLst>
              <a:ext uri="{FF2B5EF4-FFF2-40B4-BE49-F238E27FC236}">
                <a16:creationId xmlns:a16="http://schemas.microsoft.com/office/drawing/2014/main" id="{6ACA25F4-06DE-45E0-8D93-2B55E366F3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1869672"/>
            <a:ext cx="3456384" cy="2592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007377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2779457-458A-45EB-B46F-07054D9995F4}"/>
              </a:ext>
            </a:extLst>
          </p:cNvPr>
          <p:cNvSpPr>
            <a:spLocks noGrp="1"/>
          </p:cNvSpPr>
          <p:nvPr>
            <p:ph sz="quarter" idx="1"/>
          </p:nvPr>
        </p:nvSpPr>
        <p:spPr/>
        <p:txBody>
          <a:bodyPr/>
          <a:lstStyle/>
          <a:p>
            <a:r>
              <a:rPr lang="en-US" altLang="zh-TW" dirty="0"/>
              <a:t>IBM Watson beats Ken Jennings, a Jeopardy star</a:t>
            </a:r>
            <a:endParaRPr lang="zh-TW" altLang="en-US" dirty="0"/>
          </a:p>
        </p:txBody>
      </p:sp>
      <p:sp>
        <p:nvSpPr>
          <p:cNvPr id="4" name="標題 3">
            <a:extLst>
              <a:ext uri="{FF2B5EF4-FFF2-40B4-BE49-F238E27FC236}">
                <a16:creationId xmlns:a16="http://schemas.microsoft.com/office/drawing/2014/main" id="{A1489246-2430-4997-8E93-8386FE458177}"/>
              </a:ext>
            </a:extLst>
          </p:cNvPr>
          <p:cNvSpPr>
            <a:spLocks noGrp="1"/>
          </p:cNvSpPr>
          <p:nvPr>
            <p:ph type="title"/>
          </p:nvPr>
        </p:nvSpPr>
        <p:spPr/>
        <p:txBody>
          <a:bodyPr>
            <a:normAutofit/>
          </a:bodyPr>
          <a:lstStyle/>
          <a:p>
            <a:r>
              <a:rPr lang="en-US" altLang="zh-TW" dirty="0"/>
              <a:t>2011</a:t>
            </a:r>
            <a:endParaRPr lang="zh-TW" altLang="en-US" dirty="0"/>
          </a:p>
        </p:txBody>
      </p:sp>
      <p:pic>
        <p:nvPicPr>
          <p:cNvPr id="5" name="Picture 2" descr="http://www.livescience.com/images/i/000/072/514/original/jeopardy-computer-watson_110211-02.jpg">
            <a:extLst>
              <a:ext uri="{FF2B5EF4-FFF2-40B4-BE49-F238E27FC236}">
                <a16:creationId xmlns:a16="http://schemas.microsoft.com/office/drawing/2014/main" id="{BFC72660-AE12-4BC5-906F-2D2E758484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0253" y="1779662"/>
            <a:ext cx="5934075"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131877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2779457-458A-45EB-B46F-07054D9995F4}"/>
              </a:ext>
            </a:extLst>
          </p:cNvPr>
          <p:cNvSpPr>
            <a:spLocks noGrp="1"/>
          </p:cNvSpPr>
          <p:nvPr>
            <p:ph sz="quarter" idx="1"/>
          </p:nvPr>
        </p:nvSpPr>
        <p:spPr/>
        <p:txBody>
          <a:bodyPr/>
          <a:lstStyle/>
          <a:p>
            <a:r>
              <a:rPr lang="en-US" altLang="zh-TW" dirty="0"/>
              <a:t>AlphaGo vanquishes world’s top Go player, marking AI’s superiority over human mind</a:t>
            </a:r>
            <a:endParaRPr lang="zh-TW" altLang="en-US" dirty="0"/>
          </a:p>
        </p:txBody>
      </p:sp>
      <p:sp>
        <p:nvSpPr>
          <p:cNvPr id="4" name="標題 3">
            <a:extLst>
              <a:ext uri="{FF2B5EF4-FFF2-40B4-BE49-F238E27FC236}">
                <a16:creationId xmlns:a16="http://schemas.microsoft.com/office/drawing/2014/main" id="{A1489246-2430-4997-8E93-8386FE458177}"/>
              </a:ext>
            </a:extLst>
          </p:cNvPr>
          <p:cNvSpPr>
            <a:spLocks noGrp="1"/>
          </p:cNvSpPr>
          <p:nvPr>
            <p:ph type="title"/>
          </p:nvPr>
        </p:nvSpPr>
        <p:spPr/>
        <p:txBody>
          <a:bodyPr>
            <a:normAutofit/>
          </a:bodyPr>
          <a:lstStyle/>
          <a:p>
            <a:r>
              <a:rPr lang="en-US" altLang="zh-TW" dirty="0"/>
              <a:t>2017</a:t>
            </a:r>
            <a:endParaRPr lang="zh-TW" altLang="en-US" dirty="0"/>
          </a:p>
        </p:txBody>
      </p:sp>
      <p:pic>
        <p:nvPicPr>
          <p:cNvPr id="5" name="Picture 2" descr="ãAlphaGo vanquishes worldâs top Go player, marking AIâs superiority over human mindãçåçæå°çµæ">
            <a:extLst>
              <a:ext uri="{FF2B5EF4-FFF2-40B4-BE49-F238E27FC236}">
                <a16:creationId xmlns:a16="http://schemas.microsoft.com/office/drawing/2014/main" id="{7C7B8787-41B2-4121-8A13-BB2FDCC77B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760" y="2139440"/>
            <a:ext cx="4392488" cy="292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33553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D550C780-7A3D-44B4-9EB9-49A37BD810D2}"/>
              </a:ext>
            </a:extLst>
          </p:cNvPr>
          <p:cNvSpPr>
            <a:spLocks noGrp="1"/>
          </p:cNvSpPr>
          <p:nvPr>
            <p:ph sz="quarter" idx="1"/>
          </p:nvPr>
        </p:nvSpPr>
        <p:spPr>
          <a:xfrm>
            <a:off x="457200" y="1285866"/>
            <a:ext cx="7931224" cy="3569598"/>
          </a:xfrm>
        </p:spPr>
        <p:txBody>
          <a:bodyPr/>
          <a:lstStyle/>
          <a:p>
            <a:r>
              <a:rPr lang="en-US" altLang="zh-TW" dirty="0"/>
              <a:t>The evolution of the winning entries on the ImageNet Large Scale Visual Recognition Challenge from 2010 to 2015</a:t>
            </a:r>
            <a:endParaRPr lang="zh-TW" altLang="en-US" dirty="0"/>
          </a:p>
        </p:txBody>
      </p:sp>
      <p:sp>
        <p:nvSpPr>
          <p:cNvPr id="3" name="標題 2">
            <a:extLst>
              <a:ext uri="{FF2B5EF4-FFF2-40B4-BE49-F238E27FC236}">
                <a16:creationId xmlns:a16="http://schemas.microsoft.com/office/drawing/2014/main" id="{ED0BA777-331F-44DA-94D4-45233C898189}"/>
              </a:ext>
            </a:extLst>
          </p:cNvPr>
          <p:cNvSpPr>
            <a:spLocks noGrp="1"/>
          </p:cNvSpPr>
          <p:nvPr>
            <p:ph type="title"/>
          </p:nvPr>
        </p:nvSpPr>
        <p:spPr/>
        <p:txBody>
          <a:bodyPr/>
          <a:lstStyle/>
          <a:p>
            <a:r>
              <a:rPr lang="en-US" altLang="zh-TW" dirty="0"/>
              <a:t>ImageNet Competition </a:t>
            </a:r>
            <a:r>
              <a:rPr lang="zh-TW" altLang="en-US" dirty="0">
                <a:solidFill>
                  <a:srgbClr val="575F6D"/>
                </a:solidFill>
              </a:rPr>
              <a:t>影像辨識大賽 </a:t>
            </a:r>
            <a:endParaRPr lang="zh-TW" altLang="en-US" dirty="0"/>
          </a:p>
        </p:txBody>
      </p:sp>
      <p:pic>
        <p:nvPicPr>
          <p:cNvPr id="2050" name="Picture 2" descr="The evolution of the winning entries on the ImageNet Large Scale Visual Recognition Challenge from 2010 to 2015. Since 2012, CNNs have outperformed hand-crafted descriptors and shallow networks by a large margin. Image re-printed with permission [36].Â ">
            <a:extLst>
              <a:ext uri="{FF2B5EF4-FFF2-40B4-BE49-F238E27FC236}">
                <a16:creationId xmlns:a16="http://schemas.microsoft.com/office/drawing/2014/main" id="{33248896-7215-4514-9C34-730FEA520F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2427734"/>
            <a:ext cx="6624736" cy="2260272"/>
          </a:xfrm>
          <a:prstGeom prst="rect">
            <a:avLst/>
          </a:prstGeom>
          <a:noFill/>
          <a:extLst>
            <a:ext uri="{909E8E84-426E-40DD-AFC4-6F175D3DCCD1}">
              <a14:hiddenFill xmlns:a14="http://schemas.microsoft.com/office/drawing/2010/main">
                <a:solidFill>
                  <a:srgbClr val="FFFFFF"/>
                </a:solidFill>
              </a14:hiddenFill>
            </a:ext>
          </a:extLst>
        </p:spPr>
      </p:pic>
      <p:sp>
        <p:nvSpPr>
          <p:cNvPr id="6" name="圓角矩形圖說文字 5">
            <a:extLst>
              <a:ext uri="{FF2B5EF4-FFF2-40B4-BE49-F238E27FC236}">
                <a16:creationId xmlns:a16="http://schemas.microsoft.com/office/drawing/2014/main" id="{4C2F030D-7E9C-4C4F-8F6B-8F6662753326}"/>
              </a:ext>
            </a:extLst>
          </p:cNvPr>
          <p:cNvSpPr/>
          <p:nvPr/>
        </p:nvSpPr>
        <p:spPr>
          <a:xfrm>
            <a:off x="827584" y="3254764"/>
            <a:ext cx="1379322" cy="408623"/>
          </a:xfrm>
          <a:prstGeom prst="wedgeRoundRectCallout">
            <a:avLst>
              <a:gd name="adj1" fmla="val 42759"/>
              <a:gd name="adj2" fmla="val 100337"/>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eaLnBrk="1" fontAlgn="auto" hangingPunct="1">
              <a:spcBef>
                <a:spcPts val="0"/>
              </a:spcBef>
              <a:spcAft>
                <a:spcPts val="0"/>
              </a:spcAft>
              <a:defRPr/>
            </a:pPr>
            <a:r>
              <a:rPr lang="en-US" altLang="zh-TW" dirty="0">
                <a:solidFill>
                  <a:schemeClr val="tx1"/>
                </a:solidFill>
              </a:rPr>
              <a:t>Human: 5%!</a:t>
            </a:r>
            <a:endParaRPr lang="zh-TW" altLang="en-US" dirty="0">
              <a:solidFill>
                <a:srgbClr val="FF0000"/>
              </a:solidFill>
            </a:endParaRPr>
          </a:p>
        </p:txBody>
      </p:sp>
      <p:sp>
        <p:nvSpPr>
          <p:cNvPr id="7" name="圓角矩形圖說文字 5">
            <a:extLst>
              <a:ext uri="{FF2B5EF4-FFF2-40B4-BE49-F238E27FC236}">
                <a16:creationId xmlns:a16="http://schemas.microsoft.com/office/drawing/2014/main" id="{0BDFDAC2-58FE-4D61-BAC7-55B43049B138}"/>
              </a:ext>
            </a:extLst>
          </p:cNvPr>
          <p:cNvSpPr/>
          <p:nvPr/>
        </p:nvSpPr>
        <p:spPr>
          <a:xfrm>
            <a:off x="65133" y="4733863"/>
            <a:ext cx="9077613"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3"/>
              </a:rPr>
              <a:t>https://www.researchgate.net/figure/The-evolution-of-the-winning-entries-on-the-ImageNet-Large-Scale-Visual-Recognition_fig1_321896881</a:t>
            </a:r>
            <a:r>
              <a:rPr lang="en-US" altLang="zh-TW" sz="1200" dirty="0">
                <a:solidFill>
                  <a:schemeClr val="tx1"/>
                </a:solidFill>
              </a:rPr>
              <a:t> </a:t>
            </a:r>
          </a:p>
        </p:txBody>
      </p:sp>
    </p:spTree>
    <p:extLst>
      <p:ext uri="{BB962C8B-B14F-4D97-AF65-F5344CB8AC3E}">
        <p14:creationId xmlns:p14="http://schemas.microsoft.com/office/powerpoint/2010/main" val="408836471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BEF39DA0-AD17-4AD2-AF3D-A426C88760E0}"/>
              </a:ext>
            </a:extLst>
          </p:cNvPr>
          <p:cNvSpPr>
            <a:spLocks noGrp="1"/>
          </p:cNvSpPr>
          <p:nvPr>
            <p:ph sz="quarter" idx="1"/>
          </p:nvPr>
        </p:nvSpPr>
        <p:spPr>
          <a:xfrm>
            <a:off x="457200" y="1285866"/>
            <a:ext cx="7467600" cy="3569598"/>
          </a:xfrm>
        </p:spPr>
        <p:txBody>
          <a:bodyPr>
            <a:normAutofit fontScale="92500" lnSpcReduction="10000"/>
          </a:bodyPr>
          <a:lstStyle/>
          <a:p>
            <a:r>
              <a:rPr lang="en-US" altLang="zh-TW" dirty="0"/>
              <a:t>AI</a:t>
            </a:r>
            <a:r>
              <a:rPr lang="zh-TW" altLang="en-US" dirty="0"/>
              <a:t>應用的四大領域 </a:t>
            </a:r>
            <a:r>
              <a:rPr lang="en-US" altLang="zh-TW" dirty="0"/>
              <a:t>(</a:t>
            </a:r>
            <a:r>
              <a:rPr lang="zh-TW" altLang="en-US" dirty="0"/>
              <a:t>余孝先</a:t>
            </a:r>
            <a:r>
              <a:rPr lang="en-US" altLang="zh-TW" dirty="0"/>
              <a:t>, 2019)</a:t>
            </a:r>
          </a:p>
          <a:p>
            <a:pPr lvl="1"/>
            <a:r>
              <a:rPr lang="zh-TW" altLang="en-US" dirty="0"/>
              <a:t>財務金融</a:t>
            </a:r>
            <a:endParaRPr lang="en-US" altLang="zh-TW" dirty="0"/>
          </a:p>
          <a:p>
            <a:pPr lvl="1"/>
            <a:r>
              <a:rPr lang="zh-TW" altLang="en-US" dirty="0"/>
              <a:t>醫療照護</a:t>
            </a:r>
            <a:endParaRPr lang="en-US" altLang="zh-TW" dirty="0"/>
          </a:p>
          <a:p>
            <a:pPr lvl="1"/>
            <a:r>
              <a:rPr lang="zh-TW" altLang="en-US" dirty="0"/>
              <a:t>零售業</a:t>
            </a:r>
            <a:endParaRPr lang="en-US" altLang="zh-TW" dirty="0"/>
          </a:p>
          <a:p>
            <a:pPr lvl="1"/>
            <a:r>
              <a:rPr lang="zh-TW" altLang="en-US" dirty="0"/>
              <a:t>製造業</a:t>
            </a:r>
            <a:endParaRPr lang="en-US" altLang="zh-TW" dirty="0"/>
          </a:p>
          <a:p>
            <a:r>
              <a:rPr lang="zh-TW" altLang="en-US" dirty="0"/>
              <a:t>消失的四個師 </a:t>
            </a:r>
            <a:r>
              <a:rPr lang="en-US" altLang="zh-TW" dirty="0"/>
              <a:t>(</a:t>
            </a:r>
            <a:r>
              <a:rPr lang="zh-TW" altLang="en-US" dirty="0"/>
              <a:t>李開復</a:t>
            </a:r>
            <a:r>
              <a:rPr lang="en-US" altLang="zh-TW" dirty="0"/>
              <a:t>,</a:t>
            </a:r>
            <a:r>
              <a:rPr lang="zh-TW" altLang="en-US" dirty="0"/>
              <a:t> </a:t>
            </a:r>
            <a:r>
              <a:rPr lang="en-US" altLang="zh-TW" dirty="0"/>
              <a:t>2016)</a:t>
            </a:r>
          </a:p>
          <a:p>
            <a:pPr lvl="1"/>
            <a:r>
              <a:rPr lang="zh-TW" altLang="en-US" dirty="0"/>
              <a:t>財務分析師（理財專員）</a:t>
            </a:r>
            <a:endParaRPr lang="en-US" altLang="zh-TW" dirty="0"/>
          </a:p>
          <a:p>
            <a:pPr lvl="1"/>
            <a:r>
              <a:rPr lang="zh-TW" altLang="en-US" dirty="0"/>
              <a:t>醫師</a:t>
            </a:r>
            <a:endParaRPr lang="en-US" altLang="zh-TW" dirty="0"/>
          </a:p>
          <a:p>
            <a:pPr lvl="1"/>
            <a:r>
              <a:rPr lang="zh-TW" altLang="en-US" dirty="0"/>
              <a:t>律師</a:t>
            </a:r>
            <a:endParaRPr lang="en-US" altLang="zh-TW" dirty="0"/>
          </a:p>
          <a:p>
            <a:pPr lvl="1"/>
            <a:r>
              <a:rPr lang="zh-TW" altLang="en-US" dirty="0"/>
              <a:t>教師</a:t>
            </a:r>
          </a:p>
        </p:txBody>
      </p:sp>
      <p:sp>
        <p:nvSpPr>
          <p:cNvPr id="3" name="標題 2">
            <a:extLst>
              <a:ext uri="{FF2B5EF4-FFF2-40B4-BE49-F238E27FC236}">
                <a16:creationId xmlns:a16="http://schemas.microsoft.com/office/drawing/2014/main" id="{37196B88-BFCE-417B-9524-7803B421814A}"/>
              </a:ext>
            </a:extLst>
          </p:cNvPr>
          <p:cNvSpPr>
            <a:spLocks noGrp="1"/>
          </p:cNvSpPr>
          <p:nvPr>
            <p:ph type="title"/>
          </p:nvPr>
        </p:nvSpPr>
        <p:spPr>
          <a:xfrm>
            <a:off x="457200" y="205978"/>
            <a:ext cx="7859216" cy="857250"/>
          </a:xfrm>
        </p:spPr>
        <p:txBody>
          <a:bodyPr>
            <a:normAutofit/>
          </a:bodyPr>
          <a:lstStyle/>
          <a:p>
            <a:r>
              <a:rPr lang="en-US" altLang="zh-TW" dirty="0"/>
              <a:t>AI Application</a:t>
            </a:r>
            <a:r>
              <a:rPr lang="zh-TW" altLang="en-US" dirty="0"/>
              <a:t> </a:t>
            </a:r>
            <a:r>
              <a:rPr lang="en-US" altLang="zh-TW" dirty="0"/>
              <a:t>Domains and Missing Professions</a:t>
            </a:r>
            <a:endParaRPr lang="zh-TW" altLang="en-US" dirty="0"/>
          </a:p>
        </p:txBody>
      </p:sp>
      <p:sp>
        <p:nvSpPr>
          <p:cNvPr id="4" name="圓角矩形圖說文字 5">
            <a:extLst>
              <a:ext uri="{FF2B5EF4-FFF2-40B4-BE49-F238E27FC236}">
                <a16:creationId xmlns:a16="http://schemas.microsoft.com/office/drawing/2014/main" id="{A63A6AE1-E5B2-4594-8749-33E1E5089256}"/>
              </a:ext>
            </a:extLst>
          </p:cNvPr>
          <p:cNvSpPr/>
          <p:nvPr/>
        </p:nvSpPr>
        <p:spPr>
          <a:xfrm>
            <a:off x="4377066" y="2985363"/>
            <a:ext cx="3867342"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2"/>
              </a:rPr>
              <a:t>https://www.cw.com.tw/article/article.action?id=5075945</a:t>
            </a:r>
            <a:r>
              <a:rPr lang="zh-TW" altLang="en-US" sz="1200" dirty="0">
                <a:solidFill>
                  <a:schemeClr val="tx1"/>
                </a:solidFill>
              </a:rPr>
              <a:t> </a:t>
            </a:r>
            <a:endParaRPr lang="en-US" altLang="zh-TW" sz="1200" dirty="0">
              <a:solidFill>
                <a:schemeClr val="tx1"/>
              </a:solidFill>
            </a:endParaRPr>
          </a:p>
        </p:txBody>
      </p:sp>
      <p:sp>
        <p:nvSpPr>
          <p:cNvPr id="5" name="圓角矩形圖說文字 5">
            <a:extLst>
              <a:ext uri="{FF2B5EF4-FFF2-40B4-BE49-F238E27FC236}">
                <a16:creationId xmlns:a16="http://schemas.microsoft.com/office/drawing/2014/main" id="{0C2F80B4-C491-414A-B3C0-20853E94B49B}"/>
              </a:ext>
            </a:extLst>
          </p:cNvPr>
          <p:cNvSpPr/>
          <p:nvPr/>
        </p:nvSpPr>
        <p:spPr>
          <a:xfrm>
            <a:off x="4910952" y="1329179"/>
            <a:ext cx="3533853"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3"/>
              </a:rPr>
              <a:t>https://www.youtube.com/watch?v=qNnANX1unxM</a:t>
            </a:r>
            <a:r>
              <a:rPr lang="zh-TW" altLang="en-US" sz="1200" dirty="0">
                <a:solidFill>
                  <a:schemeClr val="tx1"/>
                </a:solidFill>
              </a:rPr>
              <a:t>  </a:t>
            </a:r>
            <a:endParaRPr lang="en-US" altLang="zh-TW" sz="1200" dirty="0">
              <a:solidFill>
                <a:schemeClr val="tx1"/>
              </a:solidFill>
            </a:endParaRPr>
          </a:p>
        </p:txBody>
      </p:sp>
      <p:sp>
        <p:nvSpPr>
          <p:cNvPr id="6" name="圓角矩形圖說文字 5">
            <a:extLst>
              <a:ext uri="{FF2B5EF4-FFF2-40B4-BE49-F238E27FC236}">
                <a16:creationId xmlns:a16="http://schemas.microsoft.com/office/drawing/2014/main" id="{EBAE9EE1-03A7-4833-A74F-F9BC16839054}"/>
              </a:ext>
            </a:extLst>
          </p:cNvPr>
          <p:cNvSpPr/>
          <p:nvPr/>
        </p:nvSpPr>
        <p:spPr>
          <a:xfrm>
            <a:off x="2267744" y="4011910"/>
            <a:ext cx="2672478" cy="374571"/>
          </a:xfrm>
          <a:prstGeom prst="wedgeRoundRectCallout">
            <a:avLst>
              <a:gd name="adj1" fmla="val -32493"/>
              <a:gd name="adj2" fmla="val -39260"/>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eaLnBrk="1" fontAlgn="auto" hangingPunct="1">
              <a:spcBef>
                <a:spcPts val="0"/>
              </a:spcBef>
              <a:spcAft>
                <a:spcPts val="0"/>
              </a:spcAft>
              <a:defRPr/>
            </a:pPr>
            <a:r>
              <a:rPr lang="zh-TW" altLang="en-US" sz="1600" dirty="0">
                <a:solidFill>
                  <a:srgbClr val="FF0000"/>
                </a:solidFill>
                <a:latin typeface="標楷體" panose="03000509000000000000" pitchFamily="65" charset="-120"/>
                <a:ea typeface="標楷體" panose="03000509000000000000" pitchFamily="65" charset="-120"/>
              </a:rPr>
              <a:t>其他可能：會計師、駕駛員</a:t>
            </a:r>
          </a:p>
        </p:txBody>
      </p:sp>
      <p:sp>
        <p:nvSpPr>
          <p:cNvPr id="7" name="圓角矩形圖說文字 4">
            <a:extLst>
              <a:ext uri="{FF2B5EF4-FFF2-40B4-BE49-F238E27FC236}">
                <a16:creationId xmlns:a16="http://schemas.microsoft.com/office/drawing/2014/main" id="{D73F8AAA-444D-400F-AC13-025C3376177C}"/>
              </a:ext>
            </a:extLst>
          </p:cNvPr>
          <p:cNvSpPr/>
          <p:nvPr/>
        </p:nvSpPr>
        <p:spPr>
          <a:xfrm>
            <a:off x="8244408" y="627534"/>
            <a:ext cx="655737" cy="374571"/>
          </a:xfrm>
          <a:prstGeom prst="wedgeRoundRectCallout">
            <a:avLst>
              <a:gd name="adj1" fmla="val -14327"/>
              <a:gd name="adj2" fmla="val -24322"/>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600" dirty="0">
                <a:solidFill>
                  <a:srgbClr val="FF0000"/>
                </a:solidFill>
              </a:rPr>
              <a:t>Quiz!</a:t>
            </a:r>
            <a:endParaRPr lang="zh-TW" altLang="en-US" sz="1600" dirty="0">
              <a:solidFill>
                <a:schemeClr val="tx1"/>
              </a:solidFill>
            </a:endParaRPr>
          </a:p>
        </p:txBody>
      </p:sp>
    </p:spTree>
    <p:extLst>
      <p:ext uri="{BB962C8B-B14F-4D97-AF65-F5344CB8AC3E}">
        <p14:creationId xmlns:p14="http://schemas.microsoft.com/office/powerpoint/2010/main" val="230162859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sz="quarter" idx="1"/>
          </p:nvPr>
        </p:nvSpPr>
        <p:spPr/>
        <p:txBody>
          <a:bodyPr>
            <a:normAutofit/>
          </a:bodyPr>
          <a:lstStyle/>
          <a:p>
            <a:r>
              <a:rPr lang="en-US" altLang="zh-TW" dirty="0"/>
              <a:t>What is AI (Artificial Intelligence)?</a:t>
            </a:r>
          </a:p>
          <a:p>
            <a:pPr lvl="1"/>
            <a:r>
              <a:rPr lang="en-US" altLang="zh-TW" dirty="0"/>
              <a:t>AI is the simulation of human intelligence processes by computers.</a:t>
            </a:r>
          </a:p>
          <a:p>
            <a:pPr lvl="1"/>
            <a:r>
              <a:rPr lang="en-US" altLang="zh-TW" dirty="0"/>
              <a:t>Elaine Rich and Kevin Knight: AI is the study of how to make computers do things at which, at the moment, people are better. </a:t>
            </a:r>
            <a:r>
              <a:rPr lang="en-US" altLang="zh-TW" dirty="0">
                <a:sym typeface="Wingdings" panose="05000000000000000000" pitchFamily="2" charset="2"/>
              </a:rPr>
              <a:t> </a:t>
            </a:r>
            <a:r>
              <a:rPr lang="zh-TW" altLang="en-US" dirty="0">
                <a:sym typeface="Wingdings" panose="05000000000000000000" pitchFamily="2" charset="2"/>
              </a:rPr>
              <a:t>一旦電腦比人做得好的事，就不是</a:t>
            </a:r>
            <a:r>
              <a:rPr lang="en-US" altLang="zh-TW" dirty="0">
                <a:sym typeface="Wingdings" panose="05000000000000000000" pitchFamily="2" charset="2"/>
              </a:rPr>
              <a:t>AI!</a:t>
            </a:r>
            <a:endParaRPr lang="en-US" altLang="zh-TW" dirty="0"/>
          </a:p>
        </p:txBody>
      </p:sp>
      <p:sp>
        <p:nvSpPr>
          <p:cNvPr id="2" name="標題 1"/>
          <p:cNvSpPr>
            <a:spLocks noGrp="1"/>
          </p:cNvSpPr>
          <p:nvPr>
            <p:ph type="title"/>
          </p:nvPr>
        </p:nvSpPr>
        <p:spPr/>
        <p:txBody>
          <a:bodyPr/>
          <a:lstStyle/>
          <a:p>
            <a:r>
              <a:rPr lang="zh-TW" altLang="en-US" dirty="0"/>
              <a:t>什麼是人工智慧？ </a:t>
            </a:r>
            <a:r>
              <a:rPr lang="en-US" altLang="zh-TW" dirty="0"/>
              <a:t>What is AI?</a:t>
            </a:r>
            <a:endParaRPr lang="zh-TW" altLang="en-US" dirty="0"/>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CF813101-2132-4C5F-8D86-84B320147A1B}"/>
              </a:ext>
            </a:extLst>
          </p:cNvPr>
          <p:cNvSpPr>
            <a:spLocks noGrp="1"/>
          </p:cNvSpPr>
          <p:nvPr>
            <p:ph sz="quarter" idx="1"/>
          </p:nvPr>
        </p:nvSpPr>
        <p:spPr/>
        <p:txBody>
          <a:bodyPr/>
          <a:lstStyle/>
          <a:p>
            <a:r>
              <a:rPr lang="en-US" altLang="zh-TW" dirty="0"/>
              <a:t>2015 </a:t>
            </a:r>
            <a:r>
              <a:rPr lang="zh-TW" altLang="en-US" dirty="0"/>
              <a:t>年 </a:t>
            </a:r>
            <a:r>
              <a:rPr lang="en-US" altLang="zh-TW" dirty="0"/>
              <a:t>7 </a:t>
            </a:r>
            <a:r>
              <a:rPr lang="zh-TW" altLang="en-US" dirty="0"/>
              <a:t>月，谷歌旗下照片應用 </a:t>
            </a:r>
            <a:r>
              <a:rPr lang="en-US" altLang="zh-TW" dirty="0"/>
              <a:t>Google Photo </a:t>
            </a:r>
            <a:r>
              <a:rPr lang="zh-TW" altLang="en-US" dirty="0"/>
              <a:t>把兩名黑人「誤認」成了大猩猩引發了熱議，隨後谷歌連忙致歉，並表示正在改進算法以解決這一問題。</a:t>
            </a:r>
          </a:p>
          <a:p>
            <a:pPr marL="0" indent="0">
              <a:buNone/>
            </a:pPr>
            <a:endParaRPr lang="zh-TW" altLang="en-US" dirty="0"/>
          </a:p>
        </p:txBody>
      </p:sp>
      <p:sp>
        <p:nvSpPr>
          <p:cNvPr id="4" name="標題 3">
            <a:extLst>
              <a:ext uri="{FF2B5EF4-FFF2-40B4-BE49-F238E27FC236}">
                <a16:creationId xmlns:a16="http://schemas.microsoft.com/office/drawing/2014/main" id="{90CD2AD2-5194-405C-92CE-687FD7E70E09}"/>
              </a:ext>
            </a:extLst>
          </p:cNvPr>
          <p:cNvSpPr>
            <a:spLocks noGrp="1"/>
          </p:cNvSpPr>
          <p:nvPr>
            <p:ph type="title"/>
          </p:nvPr>
        </p:nvSpPr>
        <p:spPr/>
        <p:txBody>
          <a:bodyPr>
            <a:normAutofit fontScale="90000"/>
          </a:bodyPr>
          <a:lstStyle/>
          <a:p>
            <a:r>
              <a:rPr lang="zh-TW" altLang="en-US" sz="2800" dirty="0">
                <a:solidFill>
                  <a:srgbClr val="575F6D"/>
                </a:solidFill>
              </a:rPr>
              <a:t>人工智慧的難題：對種族與膚色的偏見</a:t>
            </a:r>
            <a:br>
              <a:rPr lang="en-US" altLang="zh-TW" sz="2800" dirty="0">
                <a:solidFill>
                  <a:srgbClr val="575F6D"/>
                </a:solidFill>
              </a:rPr>
            </a:br>
            <a:r>
              <a:rPr lang="en-US" altLang="zh-TW" dirty="0"/>
              <a:t>AI</a:t>
            </a:r>
            <a:r>
              <a:rPr lang="zh-TW" altLang="en-US" dirty="0"/>
              <a:t> </a:t>
            </a:r>
            <a:r>
              <a:rPr lang="en-US" altLang="zh-TW" dirty="0"/>
              <a:t>Dilemma: Race/Color Discrimination?</a:t>
            </a:r>
            <a:endParaRPr lang="zh-TW" altLang="en-US" dirty="0"/>
          </a:p>
        </p:txBody>
      </p:sp>
      <p:sp>
        <p:nvSpPr>
          <p:cNvPr id="5" name="圓角矩形圖說文字 5">
            <a:extLst>
              <a:ext uri="{FF2B5EF4-FFF2-40B4-BE49-F238E27FC236}">
                <a16:creationId xmlns:a16="http://schemas.microsoft.com/office/drawing/2014/main" id="{C0D7C044-5902-42E0-83E9-CAD1B92DD903}"/>
              </a:ext>
            </a:extLst>
          </p:cNvPr>
          <p:cNvSpPr/>
          <p:nvPr/>
        </p:nvSpPr>
        <p:spPr>
          <a:xfrm>
            <a:off x="3040953" y="4803998"/>
            <a:ext cx="2611167"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2"/>
              </a:rPr>
              <a:t>https://kknews.cc/tech/pxgnaqp.html</a:t>
            </a:r>
            <a:r>
              <a:rPr lang="en-US" altLang="zh-TW" sz="1200" dirty="0">
                <a:solidFill>
                  <a:schemeClr val="tx1"/>
                </a:solidFill>
              </a:rPr>
              <a:t> </a:t>
            </a:r>
          </a:p>
        </p:txBody>
      </p:sp>
      <p:pic>
        <p:nvPicPr>
          <p:cNvPr id="6" name="Picture 2" descr="https://i2.kknews.cc/SIG=1cb9flv/30s4000386on558p9pn5.jpg">
            <a:extLst>
              <a:ext uri="{FF2B5EF4-FFF2-40B4-BE49-F238E27FC236}">
                <a16:creationId xmlns:a16="http://schemas.microsoft.com/office/drawing/2014/main" id="{247DE3C8-1BA3-4B97-AF7D-FE03972B14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685" y="2499742"/>
            <a:ext cx="3419475" cy="2276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133505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CF813101-2132-4C5F-8D86-84B320147A1B}"/>
              </a:ext>
            </a:extLst>
          </p:cNvPr>
          <p:cNvSpPr>
            <a:spLocks noGrp="1"/>
          </p:cNvSpPr>
          <p:nvPr>
            <p:ph sz="quarter" idx="1"/>
          </p:nvPr>
        </p:nvSpPr>
        <p:spPr/>
        <p:txBody>
          <a:bodyPr/>
          <a:lstStyle/>
          <a:p>
            <a:r>
              <a:rPr lang="en-US" altLang="zh-TW" dirty="0"/>
              <a:t>2015</a:t>
            </a:r>
            <a:r>
              <a:rPr lang="zh-TW" altLang="en-US" dirty="0"/>
              <a:t>年，</a:t>
            </a:r>
            <a:r>
              <a:rPr lang="en-US" altLang="zh-TW" dirty="0"/>
              <a:t>Johanna </a:t>
            </a:r>
            <a:r>
              <a:rPr lang="en-US" altLang="zh-TW" dirty="0" err="1"/>
              <a:t>Burai</a:t>
            </a:r>
            <a:r>
              <a:rPr lang="zh-TW" altLang="en-US" dirty="0"/>
              <a:t>在谷歌上搜索「手」的圖片，發現谷歌搜索最前面的結果只有白皮膚的手。隨後，她發起了「全球白網」（</a:t>
            </a:r>
            <a:r>
              <a:rPr lang="en-US" altLang="zh-TW" dirty="0"/>
              <a:t>World White Web</a:t>
            </a:r>
            <a:r>
              <a:rPr lang="zh-TW" altLang="en-US" dirty="0"/>
              <a:t>）計劃。</a:t>
            </a:r>
          </a:p>
          <a:p>
            <a:pPr marL="0" indent="0">
              <a:buNone/>
            </a:pPr>
            <a:endParaRPr lang="zh-TW" altLang="en-US" dirty="0"/>
          </a:p>
        </p:txBody>
      </p:sp>
      <p:sp>
        <p:nvSpPr>
          <p:cNvPr id="4" name="標題 3">
            <a:extLst>
              <a:ext uri="{FF2B5EF4-FFF2-40B4-BE49-F238E27FC236}">
                <a16:creationId xmlns:a16="http://schemas.microsoft.com/office/drawing/2014/main" id="{90CD2AD2-5194-405C-92CE-687FD7E70E09}"/>
              </a:ext>
            </a:extLst>
          </p:cNvPr>
          <p:cNvSpPr>
            <a:spLocks noGrp="1"/>
          </p:cNvSpPr>
          <p:nvPr>
            <p:ph type="title"/>
          </p:nvPr>
        </p:nvSpPr>
        <p:spPr/>
        <p:txBody>
          <a:bodyPr>
            <a:normAutofit fontScale="90000"/>
          </a:bodyPr>
          <a:lstStyle/>
          <a:p>
            <a:r>
              <a:rPr lang="zh-TW" altLang="en-US" dirty="0"/>
              <a:t>人工智慧的難題：對種族與膚色的偏見</a:t>
            </a:r>
            <a:br>
              <a:rPr lang="en-US" altLang="zh-TW" dirty="0"/>
            </a:br>
            <a:r>
              <a:rPr lang="en-US" altLang="zh-TW" dirty="0"/>
              <a:t>AI</a:t>
            </a:r>
            <a:r>
              <a:rPr lang="zh-TW" altLang="en-US" dirty="0"/>
              <a:t> </a:t>
            </a:r>
            <a:r>
              <a:rPr lang="en-US" altLang="zh-TW" dirty="0"/>
              <a:t>Dilemma: Race/Color Bias</a:t>
            </a:r>
            <a:endParaRPr lang="zh-TW" altLang="en-US" dirty="0"/>
          </a:p>
        </p:txBody>
      </p:sp>
      <p:sp>
        <p:nvSpPr>
          <p:cNvPr id="7" name="圓角矩形圖說文字 5">
            <a:extLst>
              <a:ext uri="{FF2B5EF4-FFF2-40B4-BE49-F238E27FC236}">
                <a16:creationId xmlns:a16="http://schemas.microsoft.com/office/drawing/2014/main" id="{C3EA9666-EC99-46B7-B2B8-E5960B5E5C06}"/>
              </a:ext>
            </a:extLst>
          </p:cNvPr>
          <p:cNvSpPr/>
          <p:nvPr/>
        </p:nvSpPr>
        <p:spPr>
          <a:xfrm>
            <a:off x="1024602" y="4785997"/>
            <a:ext cx="2523251" cy="306467"/>
          </a:xfrm>
          <a:prstGeom prst="wedgeRoundRectCallout">
            <a:avLst>
              <a:gd name="adj1" fmla="val 4397"/>
              <a:gd name="adj2" fmla="val 12718"/>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2"/>
              </a:rPr>
              <a:t>https://kknews.cc/tech/oyjkejq.html</a:t>
            </a:r>
            <a:r>
              <a:rPr lang="en-US" altLang="zh-TW" sz="1200" dirty="0">
                <a:solidFill>
                  <a:schemeClr val="tx1"/>
                </a:solidFill>
              </a:rPr>
              <a:t> </a:t>
            </a:r>
          </a:p>
        </p:txBody>
      </p:sp>
      <p:pic>
        <p:nvPicPr>
          <p:cNvPr id="6" name="圖片 5">
            <a:extLst>
              <a:ext uri="{FF2B5EF4-FFF2-40B4-BE49-F238E27FC236}">
                <a16:creationId xmlns:a16="http://schemas.microsoft.com/office/drawing/2014/main" id="{CBDE48ED-5FB8-4C5B-AF18-3DDA66DC3F23}"/>
              </a:ext>
            </a:extLst>
          </p:cNvPr>
          <p:cNvPicPr>
            <a:picLocks noChangeAspect="1"/>
          </p:cNvPicPr>
          <p:nvPr/>
        </p:nvPicPr>
        <p:blipFill>
          <a:blip r:embed="rId3"/>
          <a:stretch>
            <a:fillRect/>
          </a:stretch>
        </p:blipFill>
        <p:spPr>
          <a:xfrm>
            <a:off x="971600" y="2509022"/>
            <a:ext cx="6624736" cy="2161697"/>
          </a:xfrm>
          <a:prstGeom prst="rect">
            <a:avLst/>
          </a:prstGeom>
        </p:spPr>
      </p:pic>
      <p:sp>
        <p:nvSpPr>
          <p:cNvPr id="9" name="圓角矩形圖說文字 5">
            <a:extLst>
              <a:ext uri="{FF2B5EF4-FFF2-40B4-BE49-F238E27FC236}">
                <a16:creationId xmlns:a16="http://schemas.microsoft.com/office/drawing/2014/main" id="{26BCC62E-C37E-40B8-80DB-1E1D94B2BEC9}"/>
              </a:ext>
            </a:extLst>
          </p:cNvPr>
          <p:cNvSpPr/>
          <p:nvPr/>
        </p:nvSpPr>
        <p:spPr>
          <a:xfrm>
            <a:off x="4603979" y="4752487"/>
            <a:ext cx="3931545" cy="408623"/>
          </a:xfrm>
          <a:prstGeom prst="wedgeRoundRectCallout">
            <a:avLst>
              <a:gd name="adj1" fmla="val -34091"/>
              <a:gd name="adj2" fmla="val -89441"/>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dirty="0">
                <a:solidFill>
                  <a:schemeClr val="tx1"/>
                </a:solidFill>
              </a:rPr>
              <a:t>Result of search for “baby” over Google</a:t>
            </a:r>
          </a:p>
        </p:txBody>
      </p:sp>
    </p:spTree>
    <p:extLst>
      <p:ext uri="{BB962C8B-B14F-4D97-AF65-F5344CB8AC3E}">
        <p14:creationId xmlns:p14="http://schemas.microsoft.com/office/powerpoint/2010/main" val="18960339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C20B4102-4410-4AF9-83F7-C63568875394}"/>
              </a:ext>
            </a:extLst>
          </p:cNvPr>
          <p:cNvSpPr>
            <a:spLocks noGrp="1"/>
          </p:cNvSpPr>
          <p:nvPr>
            <p:ph sz="quarter" idx="1"/>
          </p:nvPr>
        </p:nvSpPr>
        <p:spPr/>
        <p:txBody>
          <a:bodyPr/>
          <a:lstStyle/>
          <a:p>
            <a:r>
              <a:rPr lang="en-US" altLang="zh-TW" dirty="0"/>
              <a:t>What should the self-driving car do?</a:t>
            </a:r>
            <a:endParaRPr lang="zh-TW" altLang="en-US" dirty="0"/>
          </a:p>
        </p:txBody>
      </p:sp>
      <p:sp>
        <p:nvSpPr>
          <p:cNvPr id="4" name="標題 3">
            <a:extLst>
              <a:ext uri="{FF2B5EF4-FFF2-40B4-BE49-F238E27FC236}">
                <a16:creationId xmlns:a16="http://schemas.microsoft.com/office/drawing/2014/main" id="{F8E1A9D3-CB1C-4BDC-9BEB-6F75D97488AD}"/>
              </a:ext>
            </a:extLst>
          </p:cNvPr>
          <p:cNvSpPr>
            <a:spLocks noGrp="1"/>
          </p:cNvSpPr>
          <p:nvPr>
            <p:ph type="title"/>
          </p:nvPr>
        </p:nvSpPr>
        <p:spPr/>
        <p:txBody>
          <a:bodyPr>
            <a:normAutofit fontScale="90000"/>
          </a:bodyPr>
          <a:lstStyle/>
          <a:p>
            <a:r>
              <a:rPr lang="zh-TW" altLang="en-US" dirty="0"/>
              <a:t>人工智慧的兩難：倫理</a:t>
            </a:r>
            <a:r>
              <a:rPr lang="zh-TW" altLang="en-US" dirty="0">
                <a:solidFill>
                  <a:srgbClr val="575F6D"/>
                </a:solidFill>
              </a:rPr>
              <a:t>與道德 </a:t>
            </a:r>
            <a:r>
              <a:rPr lang="en-US" altLang="zh-TW" dirty="0">
                <a:solidFill>
                  <a:srgbClr val="575F6D"/>
                </a:solidFill>
              </a:rPr>
              <a:t>(1/2)</a:t>
            </a:r>
            <a:br>
              <a:rPr lang="en-US" altLang="zh-TW" dirty="0"/>
            </a:br>
            <a:r>
              <a:rPr lang="en-US" altLang="zh-TW" dirty="0"/>
              <a:t>AI Dilemma: Ethnics &amp; Morality</a:t>
            </a:r>
            <a:endParaRPr lang="zh-TW" altLang="en-US" dirty="0"/>
          </a:p>
        </p:txBody>
      </p:sp>
      <p:pic>
        <p:nvPicPr>
          <p:cNvPr id="5" name="圖片 4">
            <a:extLst>
              <a:ext uri="{FF2B5EF4-FFF2-40B4-BE49-F238E27FC236}">
                <a16:creationId xmlns:a16="http://schemas.microsoft.com/office/drawing/2014/main" id="{E7E3599F-CBDA-4026-B98E-DF47D79AAD9F}"/>
              </a:ext>
            </a:extLst>
          </p:cNvPr>
          <p:cNvPicPr>
            <a:picLocks noChangeAspect="1"/>
          </p:cNvPicPr>
          <p:nvPr/>
        </p:nvPicPr>
        <p:blipFill>
          <a:blip r:embed="rId2"/>
          <a:stretch>
            <a:fillRect/>
          </a:stretch>
        </p:blipFill>
        <p:spPr>
          <a:xfrm>
            <a:off x="395536" y="2283718"/>
            <a:ext cx="3866150" cy="2086962"/>
          </a:xfrm>
          <a:prstGeom prst="rect">
            <a:avLst/>
          </a:prstGeom>
        </p:spPr>
      </p:pic>
      <p:pic>
        <p:nvPicPr>
          <p:cNvPr id="6" name="圖片 5">
            <a:extLst>
              <a:ext uri="{FF2B5EF4-FFF2-40B4-BE49-F238E27FC236}">
                <a16:creationId xmlns:a16="http://schemas.microsoft.com/office/drawing/2014/main" id="{D5894D18-AE7E-40F4-920E-E6BE4E5AA545}"/>
              </a:ext>
            </a:extLst>
          </p:cNvPr>
          <p:cNvPicPr>
            <a:picLocks noChangeAspect="1"/>
          </p:cNvPicPr>
          <p:nvPr/>
        </p:nvPicPr>
        <p:blipFill>
          <a:blip r:embed="rId3"/>
          <a:stretch>
            <a:fillRect/>
          </a:stretch>
        </p:blipFill>
        <p:spPr>
          <a:xfrm>
            <a:off x="4868072" y="2283718"/>
            <a:ext cx="3891414" cy="2086962"/>
          </a:xfrm>
          <a:prstGeom prst="rect">
            <a:avLst/>
          </a:prstGeom>
        </p:spPr>
      </p:pic>
      <p:sp>
        <p:nvSpPr>
          <p:cNvPr id="9" name="文字方塊 8">
            <a:extLst>
              <a:ext uri="{FF2B5EF4-FFF2-40B4-BE49-F238E27FC236}">
                <a16:creationId xmlns:a16="http://schemas.microsoft.com/office/drawing/2014/main" id="{AFE61D97-9F04-4188-9AB2-05E638A445CA}"/>
              </a:ext>
            </a:extLst>
          </p:cNvPr>
          <p:cNvSpPr txBox="1"/>
          <p:nvPr/>
        </p:nvSpPr>
        <p:spPr>
          <a:xfrm>
            <a:off x="1115616" y="1815666"/>
            <a:ext cx="2029786" cy="369332"/>
          </a:xfrm>
          <a:prstGeom prst="rect">
            <a:avLst/>
          </a:prstGeom>
          <a:noFill/>
          <a:ln>
            <a:solidFill>
              <a:schemeClr val="tx1"/>
            </a:solidFill>
          </a:ln>
        </p:spPr>
        <p:txBody>
          <a:bodyPr wrap="none" rtlCol="0">
            <a:spAutoFit/>
          </a:bodyPr>
          <a:lstStyle/>
          <a:p>
            <a:r>
              <a:rPr lang="en-US" altLang="zh-TW" dirty="0"/>
              <a:t>Save you or others?</a:t>
            </a:r>
            <a:endParaRPr lang="zh-TW" altLang="en-US" dirty="0"/>
          </a:p>
        </p:txBody>
      </p:sp>
      <p:sp>
        <p:nvSpPr>
          <p:cNvPr id="10" name="文字方塊 9">
            <a:extLst>
              <a:ext uri="{FF2B5EF4-FFF2-40B4-BE49-F238E27FC236}">
                <a16:creationId xmlns:a16="http://schemas.microsoft.com/office/drawing/2014/main" id="{A9C97741-EDB3-41B3-98B9-0A104D77F4E9}"/>
              </a:ext>
            </a:extLst>
          </p:cNvPr>
          <p:cNvSpPr txBox="1"/>
          <p:nvPr/>
        </p:nvSpPr>
        <p:spPr>
          <a:xfrm>
            <a:off x="5292081" y="1815666"/>
            <a:ext cx="3043397" cy="369332"/>
          </a:xfrm>
          <a:prstGeom prst="rect">
            <a:avLst/>
          </a:prstGeom>
          <a:noFill/>
          <a:ln>
            <a:solidFill>
              <a:schemeClr val="tx1"/>
            </a:solidFill>
          </a:ln>
        </p:spPr>
        <p:txBody>
          <a:bodyPr wrap="none" rtlCol="0">
            <a:spAutoFit/>
          </a:bodyPr>
          <a:lstStyle/>
          <a:p>
            <a:r>
              <a:rPr lang="en-US" altLang="zh-TW" dirty="0"/>
              <a:t>Judge people (to kill) by what?</a:t>
            </a:r>
            <a:endParaRPr lang="zh-TW" altLang="en-US" dirty="0"/>
          </a:p>
        </p:txBody>
      </p:sp>
      <p:sp>
        <p:nvSpPr>
          <p:cNvPr id="11" name="圓角矩形圖說文字 5">
            <a:extLst>
              <a:ext uri="{FF2B5EF4-FFF2-40B4-BE49-F238E27FC236}">
                <a16:creationId xmlns:a16="http://schemas.microsoft.com/office/drawing/2014/main" id="{B3513D3C-9225-44E0-9696-8DB5AF8A4646}"/>
              </a:ext>
            </a:extLst>
          </p:cNvPr>
          <p:cNvSpPr/>
          <p:nvPr/>
        </p:nvSpPr>
        <p:spPr>
          <a:xfrm>
            <a:off x="3367285" y="4461963"/>
            <a:ext cx="2083017" cy="306467"/>
          </a:xfrm>
          <a:prstGeom prst="wedgeRoundRectCallout">
            <a:avLst>
              <a:gd name="adj1" fmla="val 4397"/>
              <a:gd name="adj2" fmla="val 12718"/>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4"/>
              </a:rPr>
              <a:t>http://moralmachine.mit.edu</a:t>
            </a:r>
            <a:r>
              <a:rPr lang="en-US" altLang="zh-TW" sz="1200" dirty="0">
                <a:solidFill>
                  <a:schemeClr val="tx1"/>
                </a:solidFill>
              </a:rPr>
              <a:t> </a:t>
            </a:r>
          </a:p>
        </p:txBody>
      </p:sp>
    </p:spTree>
    <p:extLst>
      <p:ext uri="{BB962C8B-B14F-4D97-AF65-F5344CB8AC3E}">
        <p14:creationId xmlns:p14="http://schemas.microsoft.com/office/powerpoint/2010/main" val="310170170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C20B4102-4410-4AF9-83F7-C63568875394}"/>
              </a:ext>
            </a:extLst>
          </p:cNvPr>
          <p:cNvSpPr>
            <a:spLocks noGrp="1"/>
          </p:cNvSpPr>
          <p:nvPr>
            <p:ph sz="quarter" idx="1"/>
          </p:nvPr>
        </p:nvSpPr>
        <p:spPr/>
        <p:txBody>
          <a:bodyPr/>
          <a:lstStyle/>
          <a:p>
            <a:r>
              <a:rPr lang="zh-TW" altLang="en-US" dirty="0"/>
              <a:t>想看看</a:t>
            </a:r>
            <a:r>
              <a:rPr lang="en-US" altLang="zh-TW" dirty="0"/>
              <a:t>…</a:t>
            </a:r>
          </a:p>
          <a:p>
            <a:pPr lvl="1"/>
            <a:r>
              <a:rPr lang="zh-TW" altLang="en-US" dirty="0"/>
              <a:t>如果你是軟體設計者，你的決策標準是？</a:t>
            </a:r>
            <a:endParaRPr lang="en-US" altLang="zh-TW" dirty="0"/>
          </a:p>
          <a:p>
            <a:pPr lvl="1"/>
            <a:r>
              <a:rPr lang="zh-TW" altLang="en-US" dirty="0"/>
              <a:t>如果你是自駕車商，你要如何說明這輛車的決策？</a:t>
            </a:r>
            <a:endParaRPr lang="en-US" altLang="zh-TW" dirty="0"/>
          </a:p>
          <a:p>
            <a:pPr lvl="1"/>
            <a:r>
              <a:rPr lang="zh-TW" altLang="en-US" dirty="0"/>
              <a:t>如果你是立法諸公，你要如何規範處理至些情況？</a:t>
            </a:r>
          </a:p>
        </p:txBody>
      </p:sp>
      <p:sp>
        <p:nvSpPr>
          <p:cNvPr id="4" name="標題 3">
            <a:extLst>
              <a:ext uri="{FF2B5EF4-FFF2-40B4-BE49-F238E27FC236}">
                <a16:creationId xmlns:a16="http://schemas.microsoft.com/office/drawing/2014/main" id="{F8E1A9D3-CB1C-4BDC-9BEB-6F75D97488AD}"/>
              </a:ext>
            </a:extLst>
          </p:cNvPr>
          <p:cNvSpPr>
            <a:spLocks noGrp="1"/>
          </p:cNvSpPr>
          <p:nvPr>
            <p:ph type="title"/>
          </p:nvPr>
        </p:nvSpPr>
        <p:spPr/>
        <p:txBody>
          <a:bodyPr>
            <a:normAutofit fontScale="90000"/>
          </a:bodyPr>
          <a:lstStyle/>
          <a:p>
            <a:r>
              <a:rPr lang="zh-TW" altLang="en-US" dirty="0"/>
              <a:t>人工智慧的兩難：倫理</a:t>
            </a:r>
            <a:r>
              <a:rPr lang="zh-TW" altLang="en-US" dirty="0">
                <a:solidFill>
                  <a:srgbClr val="575F6D"/>
                </a:solidFill>
              </a:rPr>
              <a:t>與道德 </a:t>
            </a:r>
            <a:r>
              <a:rPr lang="en-US" altLang="zh-TW" dirty="0">
                <a:solidFill>
                  <a:srgbClr val="575F6D"/>
                </a:solidFill>
              </a:rPr>
              <a:t>(2/2)</a:t>
            </a:r>
            <a:br>
              <a:rPr lang="en-US" altLang="zh-TW" dirty="0"/>
            </a:br>
            <a:r>
              <a:rPr lang="en-US" altLang="zh-TW" dirty="0"/>
              <a:t>AI Dilemma: Ethnics &amp; Morality</a:t>
            </a:r>
            <a:endParaRPr lang="zh-TW" altLang="en-US" dirty="0"/>
          </a:p>
        </p:txBody>
      </p:sp>
    </p:spTree>
    <p:extLst>
      <p:ext uri="{BB962C8B-B14F-4D97-AF65-F5344CB8AC3E}">
        <p14:creationId xmlns:p14="http://schemas.microsoft.com/office/powerpoint/2010/main" val="357395122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C20B4102-4410-4AF9-83F7-C63568875394}"/>
              </a:ext>
            </a:extLst>
          </p:cNvPr>
          <p:cNvSpPr>
            <a:spLocks noGrp="1"/>
          </p:cNvSpPr>
          <p:nvPr>
            <p:ph sz="quarter" idx="1"/>
          </p:nvPr>
        </p:nvSpPr>
        <p:spPr>
          <a:xfrm>
            <a:off x="467544" y="1213130"/>
            <a:ext cx="8147248" cy="3435842"/>
          </a:xfrm>
        </p:spPr>
        <p:txBody>
          <a:bodyPr/>
          <a:lstStyle/>
          <a:p>
            <a:r>
              <a:rPr lang="en-US" altLang="zh-TW" dirty="0"/>
              <a:t>This is especially important for</a:t>
            </a:r>
          </a:p>
          <a:p>
            <a:pPr lvl="1"/>
            <a:r>
              <a:rPr lang="en-US" altLang="zh-TW" dirty="0"/>
              <a:t>Precision medicine, healthcare analytics, financial applications</a:t>
            </a:r>
          </a:p>
          <a:p>
            <a:r>
              <a:rPr lang="en-US" altLang="zh-TW" dirty="0"/>
              <a:t>XAI (explainable AI) is becoming important </a:t>
            </a:r>
          </a:p>
          <a:p>
            <a:pPr lvl="1"/>
            <a:r>
              <a:rPr lang="en-US" altLang="zh-TW" dirty="0"/>
              <a:t>DARPA’s 15-year XAI project</a:t>
            </a:r>
          </a:p>
          <a:p>
            <a:pPr lvl="1"/>
            <a:r>
              <a:rPr lang="en-US" altLang="zh-TW" dirty="0"/>
              <a:t>Workshop on XAI at IJCAI-2017</a:t>
            </a:r>
            <a:endParaRPr lang="zh-TW" altLang="en-US" dirty="0"/>
          </a:p>
        </p:txBody>
      </p:sp>
      <p:sp>
        <p:nvSpPr>
          <p:cNvPr id="4" name="標題 3">
            <a:extLst>
              <a:ext uri="{FF2B5EF4-FFF2-40B4-BE49-F238E27FC236}">
                <a16:creationId xmlns:a16="http://schemas.microsoft.com/office/drawing/2014/main" id="{F8E1A9D3-CB1C-4BDC-9BEB-6F75D97488AD}"/>
              </a:ext>
            </a:extLst>
          </p:cNvPr>
          <p:cNvSpPr>
            <a:spLocks noGrp="1"/>
          </p:cNvSpPr>
          <p:nvPr>
            <p:ph type="title"/>
          </p:nvPr>
        </p:nvSpPr>
        <p:spPr/>
        <p:txBody>
          <a:bodyPr>
            <a:normAutofit fontScale="90000"/>
          </a:bodyPr>
          <a:lstStyle/>
          <a:p>
            <a:r>
              <a:rPr lang="zh-TW" altLang="en-US" dirty="0"/>
              <a:t>人工智慧難題</a:t>
            </a:r>
            <a:r>
              <a:rPr lang="en-US" altLang="zh-TW" dirty="0"/>
              <a:t>:</a:t>
            </a:r>
            <a:r>
              <a:rPr lang="zh-TW" altLang="en-US" dirty="0"/>
              <a:t> 可被解讀與信任嗎？</a:t>
            </a:r>
            <a:br>
              <a:rPr lang="en-US" altLang="zh-TW" dirty="0"/>
            </a:br>
            <a:r>
              <a:rPr lang="en-US" altLang="zh-TW" dirty="0"/>
              <a:t>AI Dilemma: </a:t>
            </a:r>
            <a:r>
              <a:rPr lang="en-US" altLang="zh-TW" dirty="0" err="1"/>
              <a:t>Explainability</a:t>
            </a:r>
            <a:r>
              <a:rPr lang="zh-TW" altLang="en-US" dirty="0"/>
              <a:t> </a:t>
            </a:r>
            <a:r>
              <a:rPr lang="en-US" altLang="zh-TW" dirty="0"/>
              <a:t>and </a:t>
            </a:r>
            <a:r>
              <a:rPr lang="en-US" altLang="zh-TW" dirty="0" err="1"/>
              <a:t>Trustability</a:t>
            </a:r>
            <a:endParaRPr lang="zh-TW" altLang="en-US" dirty="0"/>
          </a:p>
        </p:txBody>
      </p:sp>
      <p:pic>
        <p:nvPicPr>
          <p:cNvPr id="8" name="圖片 7">
            <a:extLst>
              <a:ext uri="{FF2B5EF4-FFF2-40B4-BE49-F238E27FC236}">
                <a16:creationId xmlns:a16="http://schemas.microsoft.com/office/drawing/2014/main" id="{9F4B486D-CFDD-4E26-95A4-770298F485CE}"/>
              </a:ext>
            </a:extLst>
          </p:cNvPr>
          <p:cNvPicPr>
            <a:picLocks noChangeAspect="1"/>
          </p:cNvPicPr>
          <p:nvPr/>
        </p:nvPicPr>
        <p:blipFill>
          <a:blip r:embed="rId2"/>
          <a:stretch>
            <a:fillRect/>
          </a:stretch>
        </p:blipFill>
        <p:spPr>
          <a:xfrm>
            <a:off x="4932040" y="3071028"/>
            <a:ext cx="3744416" cy="1540117"/>
          </a:xfrm>
          <a:prstGeom prst="rect">
            <a:avLst/>
          </a:prstGeom>
        </p:spPr>
      </p:pic>
      <p:sp>
        <p:nvSpPr>
          <p:cNvPr id="6" name="圓角矩形圖說文字 5">
            <a:extLst>
              <a:ext uri="{FF2B5EF4-FFF2-40B4-BE49-F238E27FC236}">
                <a16:creationId xmlns:a16="http://schemas.microsoft.com/office/drawing/2014/main" id="{591F5FC3-F82E-47D0-8F60-E43923B9B837}"/>
              </a:ext>
            </a:extLst>
          </p:cNvPr>
          <p:cNvSpPr/>
          <p:nvPr/>
        </p:nvSpPr>
        <p:spPr>
          <a:xfrm>
            <a:off x="2034522" y="4677987"/>
            <a:ext cx="4364400" cy="306467"/>
          </a:xfrm>
          <a:prstGeom prst="wedgeRoundRectCallout">
            <a:avLst>
              <a:gd name="adj1" fmla="val 4397"/>
              <a:gd name="adj2" fmla="val 12718"/>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hlinkClick r:id="rId3"/>
              </a:rPr>
              <a:t>https://www.darpa.mil/program/explainable-artificial-intelligence</a:t>
            </a:r>
            <a:r>
              <a:rPr lang="en-US" altLang="zh-TW" sz="1200" dirty="0"/>
              <a:t> </a:t>
            </a:r>
            <a:r>
              <a:rPr lang="en-US" altLang="zh-TW" sz="1200" dirty="0">
                <a:solidFill>
                  <a:schemeClr val="tx1"/>
                </a:solidFill>
              </a:rPr>
              <a:t> </a:t>
            </a:r>
          </a:p>
        </p:txBody>
      </p:sp>
    </p:spTree>
    <p:extLst>
      <p:ext uri="{BB962C8B-B14F-4D97-AF65-F5344CB8AC3E}">
        <p14:creationId xmlns:p14="http://schemas.microsoft.com/office/powerpoint/2010/main" val="72185912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8E1A9D3-CB1C-4BDC-9BEB-6F75D97488AD}"/>
              </a:ext>
            </a:extLst>
          </p:cNvPr>
          <p:cNvSpPr>
            <a:spLocks noGrp="1"/>
          </p:cNvSpPr>
          <p:nvPr>
            <p:ph type="title"/>
          </p:nvPr>
        </p:nvSpPr>
        <p:spPr/>
        <p:txBody>
          <a:bodyPr>
            <a:normAutofit fontScale="90000"/>
          </a:bodyPr>
          <a:lstStyle/>
          <a:p>
            <a:r>
              <a:rPr lang="zh-TW" altLang="en-US" dirty="0"/>
              <a:t>人工智慧難題</a:t>
            </a:r>
            <a:r>
              <a:rPr lang="en-US" altLang="zh-TW" dirty="0"/>
              <a:t>: </a:t>
            </a:r>
            <a:r>
              <a:rPr lang="zh-TW" altLang="en-US" dirty="0"/>
              <a:t>無心的錯誤</a:t>
            </a:r>
            <a:br>
              <a:rPr lang="en-US" altLang="zh-TW" dirty="0"/>
            </a:br>
            <a:r>
              <a:rPr lang="en-US" altLang="zh-TW" dirty="0"/>
              <a:t>AI Dilemma: Innocent Mistake</a:t>
            </a:r>
            <a:endParaRPr lang="zh-TW" altLang="en-US" dirty="0"/>
          </a:p>
        </p:txBody>
      </p:sp>
      <p:sp>
        <p:nvSpPr>
          <p:cNvPr id="7" name="圓角矩形圖說文字 5">
            <a:extLst>
              <a:ext uri="{FF2B5EF4-FFF2-40B4-BE49-F238E27FC236}">
                <a16:creationId xmlns:a16="http://schemas.microsoft.com/office/drawing/2014/main" id="{5DAEF8DB-5C04-4C60-AC4D-E0731703F4E9}"/>
              </a:ext>
            </a:extLst>
          </p:cNvPr>
          <p:cNvSpPr/>
          <p:nvPr/>
        </p:nvSpPr>
        <p:spPr>
          <a:xfrm>
            <a:off x="1155214" y="4677987"/>
            <a:ext cx="6123022" cy="306467"/>
          </a:xfrm>
          <a:prstGeom prst="wedgeRoundRectCallout">
            <a:avLst>
              <a:gd name="adj1" fmla="val 4397"/>
              <a:gd name="adj2" fmla="val 12718"/>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2"/>
              </a:rPr>
              <a:t>https://edition.cnn.com/2016/12/07/asia/new-zealand-passport-robot-asian-trnd/index.html</a:t>
            </a:r>
            <a:r>
              <a:rPr lang="en-US" altLang="zh-TW" sz="1200" dirty="0">
                <a:solidFill>
                  <a:schemeClr val="tx1"/>
                </a:solidFill>
              </a:rPr>
              <a:t>   </a:t>
            </a:r>
          </a:p>
        </p:txBody>
      </p:sp>
      <p:pic>
        <p:nvPicPr>
          <p:cNvPr id="8" name="圖片 7">
            <a:extLst>
              <a:ext uri="{FF2B5EF4-FFF2-40B4-BE49-F238E27FC236}">
                <a16:creationId xmlns:a16="http://schemas.microsoft.com/office/drawing/2014/main" id="{35C7F69B-FDCE-4711-846B-D5E5D5E3F551}"/>
              </a:ext>
            </a:extLst>
          </p:cNvPr>
          <p:cNvPicPr>
            <a:picLocks noChangeAspect="1"/>
          </p:cNvPicPr>
          <p:nvPr/>
        </p:nvPicPr>
        <p:blipFill>
          <a:blip r:embed="rId3"/>
          <a:stretch>
            <a:fillRect/>
          </a:stretch>
        </p:blipFill>
        <p:spPr>
          <a:xfrm>
            <a:off x="1331640" y="1275606"/>
            <a:ext cx="3881591" cy="3394548"/>
          </a:xfrm>
          <a:prstGeom prst="rect">
            <a:avLst/>
          </a:prstGeom>
        </p:spPr>
      </p:pic>
      <p:pic>
        <p:nvPicPr>
          <p:cNvPr id="9" name="Picture 2" descr="ãççç¼ãçåçæå°çµæ">
            <a:extLst>
              <a:ext uri="{FF2B5EF4-FFF2-40B4-BE49-F238E27FC236}">
                <a16:creationId xmlns:a16="http://schemas.microsoft.com/office/drawing/2014/main" id="{C4B6FC6F-5021-4468-A16C-070E570AB0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5302" y="1419623"/>
            <a:ext cx="1388167" cy="1388167"/>
          </a:xfrm>
          <a:prstGeom prst="rect">
            <a:avLst/>
          </a:prstGeom>
          <a:noFill/>
          <a:extLst>
            <a:ext uri="{909E8E84-426E-40DD-AFC4-6F175D3DCCD1}">
              <a14:hiddenFill xmlns:a14="http://schemas.microsoft.com/office/drawing/2010/main">
                <a:solidFill>
                  <a:srgbClr val="FFFFFF"/>
                </a:solidFill>
              </a14:hiddenFill>
            </a:ext>
          </a:extLst>
        </p:spPr>
      </p:pic>
      <p:pic>
        <p:nvPicPr>
          <p:cNvPr id="10" name="圖片 9">
            <a:extLst>
              <a:ext uri="{FF2B5EF4-FFF2-40B4-BE49-F238E27FC236}">
                <a16:creationId xmlns:a16="http://schemas.microsoft.com/office/drawing/2014/main" id="{BD5F0FB7-EA9B-413E-90D4-DA3BB28B501A}"/>
              </a:ext>
            </a:extLst>
          </p:cNvPr>
          <p:cNvPicPr>
            <a:picLocks noChangeAspect="1"/>
          </p:cNvPicPr>
          <p:nvPr/>
        </p:nvPicPr>
        <p:blipFill>
          <a:blip r:embed="rId5"/>
          <a:stretch>
            <a:fillRect/>
          </a:stretch>
        </p:blipFill>
        <p:spPr>
          <a:xfrm>
            <a:off x="5983128" y="2931790"/>
            <a:ext cx="1380841" cy="1637912"/>
          </a:xfrm>
          <a:prstGeom prst="rect">
            <a:avLst/>
          </a:prstGeom>
        </p:spPr>
      </p:pic>
    </p:spTree>
    <p:extLst>
      <p:ext uri="{BB962C8B-B14F-4D97-AF65-F5344CB8AC3E}">
        <p14:creationId xmlns:p14="http://schemas.microsoft.com/office/powerpoint/2010/main" val="201973022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3250D47F-2AD5-4FBD-8C2E-0AED8F8CB68C}"/>
              </a:ext>
            </a:extLst>
          </p:cNvPr>
          <p:cNvSpPr>
            <a:spLocks noGrp="1"/>
          </p:cNvSpPr>
          <p:nvPr>
            <p:ph type="title"/>
          </p:nvPr>
        </p:nvSpPr>
        <p:spPr/>
        <p:txBody>
          <a:bodyPr/>
          <a:lstStyle/>
          <a:p>
            <a:r>
              <a:rPr lang="zh-TW" altLang="en-US" dirty="0"/>
              <a:t>偽造的聲音、圖片與影片</a:t>
            </a:r>
          </a:p>
        </p:txBody>
      </p:sp>
      <p:sp>
        <p:nvSpPr>
          <p:cNvPr id="2" name="內容版面配置區 1">
            <a:extLst>
              <a:ext uri="{FF2B5EF4-FFF2-40B4-BE49-F238E27FC236}">
                <a16:creationId xmlns:a16="http://schemas.microsoft.com/office/drawing/2014/main" id="{9FFFA6A6-F5B4-4E46-8005-32201FA9BA68}"/>
              </a:ext>
            </a:extLst>
          </p:cNvPr>
          <p:cNvSpPr>
            <a:spLocks noGrp="1"/>
          </p:cNvSpPr>
          <p:nvPr>
            <p:ph sz="quarter" idx="1"/>
          </p:nvPr>
        </p:nvSpPr>
        <p:spPr/>
        <p:txBody>
          <a:bodyPr>
            <a:normAutofit lnSpcReduction="10000"/>
          </a:bodyPr>
          <a:lstStyle/>
          <a:p>
            <a:r>
              <a:rPr lang="en-US" altLang="zh-TW" dirty="0" err="1"/>
              <a:t>DeepNude</a:t>
            </a:r>
            <a:endParaRPr lang="en-US" altLang="zh-TW" dirty="0"/>
          </a:p>
          <a:p>
            <a:pPr lvl="1"/>
            <a:r>
              <a:rPr lang="zh-TW" altLang="en-US" dirty="0">
                <a:hlinkClick r:id="rId2"/>
              </a:rPr>
              <a:t>濫用</a:t>
            </a:r>
            <a:r>
              <a:rPr lang="en-US" altLang="zh-TW" dirty="0">
                <a:hlinkClick r:id="rId2"/>
              </a:rPr>
              <a:t>AI</a:t>
            </a:r>
            <a:r>
              <a:rPr lang="zh-TW" altLang="en-US" dirty="0">
                <a:hlinkClick r:id="rId2"/>
              </a:rPr>
              <a:t>技術偽造女性裸照　打擊復仇式色情「</a:t>
            </a:r>
            <a:r>
              <a:rPr lang="en-US" altLang="zh-TW" dirty="0" err="1">
                <a:hlinkClick r:id="rId2"/>
              </a:rPr>
              <a:t>DeepNude</a:t>
            </a:r>
            <a:r>
              <a:rPr lang="zh-TW" altLang="en-US" dirty="0">
                <a:hlinkClick r:id="rId2"/>
              </a:rPr>
              <a:t>」在美遭下架</a:t>
            </a:r>
            <a:r>
              <a:rPr lang="zh-TW" altLang="en-US" dirty="0"/>
              <a:t> </a:t>
            </a:r>
            <a:r>
              <a:rPr lang="en-US" altLang="zh-TW" dirty="0"/>
              <a:t>(2019/06/30)</a:t>
            </a:r>
          </a:p>
          <a:p>
            <a:pPr lvl="1"/>
            <a:r>
              <a:rPr lang="zh-TW" altLang="en-US" dirty="0">
                <a:hlinkClick r:id="rId3"/>
              </a:rPr>
              <a:t>實測人工智能「脫衣」軟件</a:t>
            </a:r>
            <a:r>
              <a:rPr lang="en-US" altLang="zh-TW" dirty="0" err="1">
                <a:hlinkClick r:id="rId3"/>
              </a:rPr>
              <a:t>DeepNude</a:t>
            </a:r>
            <a:r>
              <a:rPr lang="zh-TW" altLang="en-US" dirty="0">
                <a:hlinkClick r:id="rId3"/>
              </a:rPr>
              <a:t>，真的那麼強大嗎？</a:t>
            </a:r>
            <a:r>
              <a:rPr lang="zh-TW" altLang="en-US" dirty="0"/>
              <a:t> </a:t>
            </a:r>
            <a:r>
              <a:rPr lang="en-US" altLang="zh-TW" dirty="0"/>
              <a:t>(2019/07/03)</a:t>
            </a:r>
          </a:p>
          <a:p>
            <a:r>
              <a:rPr lang="en-US" altLang="zh-TW" dirty="0" err="1"/>
              <a:t>DeepFake</a:t>
            </a:r>
            <a:endParaRPr lang="en-US" altLang="zh-TW" dirty="0"/>
          </a:p>
          <a:p>
            <a:pPr lvl="1"/>
            <a:endParaRPr lang="zh-TW" altLang="en-US" dirty="0"/>
          </a:p>
        </p:txBody>
      </p:sp>
      <p:pic>
        <p:nvPicPr>
          <p:cNvPr id="6" name="圖片 5">
            <a:extLst>
              <a:ext uri="{FF2B5EF4-FFF2-40B4-BE49-F238E27FC236}">
                <a16:creationId xmlns:a16="http://schemas.microsoft.com/office/drawing/2014/main" id="{29F00D20-67F3-4861-A7D7-BC2587E4615E}"/>
              </a:ext>
            </a:extLst>
          </p:cNvPr>
          <p:cNvPicPr>
            <a:picLocks noChangeAspect="1"/>
          </p:cNvPicPr>
          <p:nvPr/>
        </p:nvPicPr>
        <p:blipFill>
          <a:blip r:embed="rId4"/>
          <a:stretch>
            <a:fillRect/>
          </a:stretch>
        </p:blipFill>
        <p:spPr>
          <a:xfrm>
            <a:off x="4567781" y="1842864"/>
            <a:ext cx="1876425" cy="3130297"/>
          </a:xfrm>
          <a:prstGeom prst="rect">
            <a:avLst/>
          </a:prstGeom>
        </p:spPr>
      </p:pic>
      <p:pic>
        <p:nvPicPr>
          <p:cNvPr id="7" name="圖片 6">
            <a:extLst>
              <a:ext uri="{FF2B5EF4-FFF2-40B4-BE49-F238E27FC236}">
                <a16:creationId xmlns:a16="http://schemas.microsoft.com/office/drawing/2014/main" id="{4B0ECCF3-1DF8-49D6-A5BF-3617BA0AEED4}"/>
              </a:ext>
            </a:extLst>
          </p:cNvPr>
          <p:cNvPicPr>
            <a:picLocks noChangeAspect="1"/>
          </p:cNvPicPr>
          <p:nvPr/>
        </p:nvPicPr>
        <p:blipFill>
          <a:blip r:embed="rId5"/>
          <a:stretch>
            <a:fillRect/>
          </a:stretch>
        </p:blipFill>
        <p:spPr>
          <a:xfrm>
            <a:off x="6640819" y="1842864"/>
            <a:ext cx="1891621" cy="3130296"/>
          </a:xfrm>
          <a:prstGeom prst="rect">
            <a:avLst/>
          </a:prstGeom>
        </p:spPr>
      </p:pic>
    </p:spTree>
    <p:extLst>
      <p:ext uri="{BB962C8B-B14F-4D97-AF65-F5344CB8AC3E}">
        <p14:creationId xmlns:p14="http://schemas.microsoft.com/office/powerpoint/2010/main" val="38333387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DA2D3C82-E28D-46F6-8A8C-1B6CFB4C2814}"/>
              </a:ext>
            </a:extLst>
          </p:cNvPr>
          <p:cNvSpPr>
            <a:spLocks noGrp="1"/>
          </p:cNvSpPr>
          <p:nvPr>
            <p:ph sz="quarter" idx="1"/>
          </p:nvPr>
        </p:nvSpPr>
        <p:spPr/>
        <p:txBody>
          <a:bodyPr/>
          <a:lstStyle/>
          <a:p>
            <a:r>
              <a:rPr lang="en-US" altLang="zh-TW" dirty="0">
                <a:hlinkClick r:id="rId2"/>
              </a:rPr>
              <a:t>Humanity’s days are NUMBERED and AI will cause mass extinction, warns Stephen Hawking</a:t>
            </a:r>
            <a:r>
              <a:rPr lang="en-US" altLang="zh-TW" dirty="0"/>
              <a:t> </a:t>
            </a:r>
            <a:r>
              <a:rPr lang="en-US" altLang="zh-TW"/>
              <a:t>(2017/11/03</a:t>
            </a:r>
            <a:r>
              <a:rPr lang="en-US" altLang="zh-TW" dirty="0"/>
              <a:t>)</a:t>
            </a:r>
            <a:endParaRPr lang="zh-TW" altLang="en-US" dirty="0"/>
          </a:p>
        </p:txBody>
      </p:sp>
      <p:sp>
        <p:nvSpPr>
          <p:cNvPr id="4" name="標題 3">
            <a:extLst>
              <a:ext uri="{FF2B5EF4-FFF2-40B4-BE49-F238E27FC236}">
                <a16:creationId xmlns:a16="http://schemas.microsoft.com/office/drawing/2014/main" id="{3CAA1903-9148-48F8-9081-303FF0041423}"/>
              </a:ext>
            </a:extLst>
          </p:cNvPr>
          <p:cNvSpPr>
            <a:spLocks noGrp="1"/>
          </p:cNvSpPr>
          <p:nvPr>
            <p:ph type="title"/>
          </p:nvPr>
        </p:nvSpPr>
        <p:spPr/>
        <p:txBody>
          <a:bodyPr>
            <a:normAutofit fontScale="90000"/>
          </a:bodyPr>
          <a:lstStyle/>
          <a:p>
            <a:r>
              <a:rPr lang="zh-TW" altLang="en-US" dirty="0"/>
              <a:t>人工智慧將摧毀人類嗎？</a:t>
            </a:r>
            <a:br>
              <a:rPr lang="en-US" altLang="zh-TW" dirty="0"/>
            </a:br>
            <a:r>
              <a:rPr lang="en-US" altLang="zh-TW" dirty="0"/>
              <a:t>How AI Destroys Human?</a:t>
            </a:r>
            <a:endParaRPr lang="zh-TW" altLang="en-US" dirty="0"/>
          </a:p>
        </p:txBody>
      </p:sp>
      <p:pic>
        <p:nvPicPr>
          <p:cNvPr id="5" name="Picture 2" descr="hawking AI">
            <a:extLst>
              <a:ext uri="{FF2B5EF4-FFF2-40B4-BE49-F238E27FC236}">
                <a16:creationId xmlns:a16="http://schemas.microsoft.com/office/drawing/2014/main" id="{5B41243E-8123-4416-9A40-7937D729FC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2190759"/>
            <a:ext cx="4683646" cy="27784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79947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0460C5CC-EEAE-4F69-B3B6-96F0082C4CCA}"/>
              </a:ext>
            </a:extLst>
          </p:cNvPr>
          <p:cNvSpPr>
            <a:spLocks noGrp="1"/>
          </p:cNvSpPr>
          <p:nvPr>
            <p:ph sz="quarter" idx="1"/>
          </p:nvPr>
        </p:nvSpPr>
        <p:spPr/>
        <p:txBody>
          <a:bodyPr/>
          <a:lstStyle/>
          <a:p>
            <a:r>
              <a:rPr lang="en-US" altLang="zh-TW" dirty="0"/>
              <a:t>Tesla accident</a:t>
            </a:r>
            <a:endParaRPr lang="zh-TW" altLang="en-US" dirty="0"/>
          </a:p>
        </p:txBody>
      </p:sp>
      <p:sp>
        <p:nvSpPr>
          <p:cNvPr id="3" name="標題 2">
            <a:extLst>
              <a:ext uri="{FF2B5EF4-FFF2-40B4-BE49-F238E27FC236}">
                <a16:creationId xmlns:a16="http://schemas.microsoft.com/office/drawing/2014/main" id="{C17082CD-664E-4A37-AE7F-591557D4C6D9}"/>
              </a:ext>
            </a:extLst>
          </p:cNvPr>
          <p:cNvSpPr>
            <a:spLocks noGrp="1"/>
          </p:cNvSpPr>
          <p:nvPr>
            <p:ph type="title"/>
          </p:nvPr>
        </p:nvSpPr>
        <p:spPr/>
        <p:txBody>
          <a:bodyPr/>
          <a:lstStyle/>
          <a:p>
            <a:r>
              <a:rPr lang="en-US" altLang="zh-TW" dirty="0"/>
              <a:t>Mistakes by AI/ML: Biased Data</a:t>
            </a:r>
            <a:endParaRPr lang="zh-TW" altLang="en-US" dirty="0"/>
          </a:p>
        </p:txBody>
      </p:sp>
      <p:pic>
        <p:nvPicPr>
          <p:cNvPr id="5" name="圖片 4">
            <a:extLst>
              <a:ext uri="{FF2B5EF4-FFF2-40B4-BE49-F238E27FC236}">
                <a16:creationId xmlns:a16="http://schemas.microsoft.com/office/drawing/2014/main" id="{839ECAC6-0B2A-497B-B14D-4B66C4624051}"/>
              </a:ext>
            </a:extLst>
          </p:cNvPr>
          <p:cNvPicPr>
            <a:picLocks noChangeAspect="1"/>
          </p:cNvPicPr>
          <p:nvPr/>
        </p:nvPicPr>
        <p:blipFill>
          <a:blip r:embed="rId2"/>
          <a:stretch>
            <a:fillRect/>
          </a:stretch>
        </p:blipFill>
        <p:spPr>
          <a:xfrm>
            <a:off x="457200" y="1943240"/>
            <a:ext cx="8006476" cy="2284694"/>
          </a:xfrm>
          <a:prstGeom prst="rect">
            <a:avLst/>
          </a:prstGeom>
        </p:spPr>
      </p:pic>
      <p:sp>
        <p:nvSpPr>
          <p:cNvPr id="6" name="圓角矩形圖說文字 5">
            <a:extLst>
              <a:ext uri="{FF2B5EF4-FFF2-40B4-BE49-F238E27FC236}">
                <a16:creationId xmlns:a16="http://schemas.microsoft.com/office/drawing/2014/main" id="{77F4CB7C-94CC-4B51-ABF7-1B94869AEEFB}"/>
              </a:ext>
            </a:extLst>
          </p:cNvPr>
          <p:cNvSpPr/>
          <p:nvPr/>
        </p:nvSpPr>
        <p:spPr>
          <a:xfrm>
            <a:off x="6999087" y="4497531"/>
            <a:ext cx="741265" cy="306467"/>
          </a:xfrm>
          <a:prstGeom prst="wedgeRoundRectCallout">
            <a:avLst>
              <a:gd name="adj1" fmla="val 4397"/>
              <a:gd name="adj2" fmla="val 12718"/>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rPr>
              <a:t> </a:t>
            </a:r>
            <a:r>
              <a:rPr lang="en-US" altLang="zh-TW" sz="1200" dirty="0">
                <a:solidFill>
                  <a:schemeClr val="tx1"/>
                </a:solidFill>
                <a:hlinkClick r:id="rId3"/>
              </a:rPr>
              <a:t>Source</a:t>
            </a:r>
            <a:endParaRPr lang="en-US" altLang="zh-TW" sz="1200" dirty="0">
              <a:solidFill>
                <a:schemeClr val="tx1"/>
              </a:solidFill>
            </a:endParaRPr>
          </a:p>
        </p:txBody>
      </p:sp>
    </p:spTree>
    <p:extLst>
      <p:ext uri="{BB962C8B-B14F-4D97-AF65-F5344CB8AC3E}">
        <p14:creationId xmlns:p14="http://schemas.microsoft.com/office/powerpoint/2010/main" val="153999033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0460C5CC-EEAE-4F69-B3B6-96F0082C4CCA}"/>
              </a:ext>
            </a:extLst>
          </p:cNvPr>
          <p:cNvSpPr>
            <a:spLocks noGrp="1"/>
          </p:cNvSpPr>
          <p:nvPr>
            <p:ph sz="quarter" idx="1"/>
          </p:nvPr>
        </p:nvSpPr>
        <p:spPr/>
        <p:txBody>
          <a:bodyPr/>
          <a:lstStyle/>
          <a:p>
            <a:r>
              <a:rPr lang="en-US" altLang="zh-TW" dirty="0"/>
              <a:t>Amazon HR</a:t>
            </a:r>
            <a:endParaRPr lang="zh-TW" altLang="en-US" dirty="0"/>
          </a:p>
        </p:txBody>
      </p:sp>
      <p:sp>
        <p:nvSpPr>
          <p:cNvPr id="3" name="標題 2">
            <a:extLst>
              <a:ext uri="{FF2B5EF4-FFF2-40B4-BE49-F238E27FC236}">
                <a16:creationId xmlns:a16="http://schemas.microsoft.com/office/drawing/2014/main" id="{C17082CD-664E-4A37-AE7F-591557D4C6D9}"/>
              </a:ext>
            </a:extLst>
          </p:cNvPr>
          <p:cNvSpPr>
            <a:spLocks noGrp="1"/>
          </p:cNvSpPr>
          <p:nvPr>
            <p:ph type="title"/>
          </p:nvPr>
        </p:nvSpPr>
        <p:spPr/>
        <p:txBody>
          <a:bodyPr/>
          <a:lstStyle/>
          <a:p>
            <a:r>
              <a:rPr lang="en-US" altLang="zh-TW" dirty="0"/>
              <a:t>Mistakes by AI/ML: Biased Data</a:t>
            </a:r>
            <a:endParaRPr lang="zh-TW" altLang="en-US" dirty="0"/>
          </a:p>
        </p:txBody>
      </p:sp>
      <p:pic>
        <p:nvPicPr>
          <p:cNvPr id="7" name="圖片 6">
            <a:extLst>
              <a:ext uri="{FF2B5EF4-FFF2-40B4-BE49-F238E27FC236}">
                <a16:creationId xmlns:a16="http://schemas.microsoft.com/office/drawing/2014/main" id="{1D2113D0-F574-45B2-A01D-EB2BEF401CB7}"/>
              </a:ext>
            </a:extLst>
          </p:cNvPr>
          <p:cNvPicPr>
            <a:picLocks noChangeAspect="1"/>
          </p:cNvPicPr>
          <p:nvPr/>
        </p:nvPicPr>
        <p:blipFill>
          <a:blip r:embed="rId2"/>
          <a:stretch>
            <a:fillRect/>
          </a:stretch>
        </p:blipFill>
        <p:spPr>
          <a:xfrm>
            <a:off x="1219200" y="1865360"/>
            <a:ext cx="5873080" cy="2786555"/>
          </a:xfrm>
          <a:prstGeom prst="rect">
            <a:avLst/>
          </a:prstGeom>
        </p:spPr>
      </p:pic>
      <p:sp>
        <p:nvSpPr>
          <p:cNvPr id="8" name="圓角矩形圖說文字 5">
            <a:extLst>
              <a:ext uri="{FF2B5EF4-FFF2-40B4-BE49-F238E27FC236}">
                <a16:creationId xmlns:a16="http://schemas.microsoft.com/office/drawing/2014/main" id="{6DAB4171-B86D-46F6-84A2-94311E4F5C84}"/>
              </a:ext>
            </a:extLst>
          </p:cNvPr>
          <p:cNvSpPr/>
          <p:nvPr/>
        </p:nvSpPr>
        <p:spPr>
          <a:xfrm>
            <a:off x="7308304" y="4443958"/>
            <a:ext cx="741265" cy="306467"/>
          </a:xfrm>
          <a:prstGeom prst="wedgeRoundRectCallout">
            <a:avLst>
              <a:gd name="adj1" fmla="val 4397"/>
              <a:gd name="adj2" fmla="val 12718"/>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rPr>
              <a:t> </a:t>
            </a:r>
            <a:r>
              <a:rPr lang="en-US" altLang="zh-TW" sz="1200" dirty="0">
                <a:solidFill>
                  <a:schemeClr val="tx1"/>
                </a:solidFill>
                <a:hlinkClick r:id="rId3"/>
              </a:rPr>
              <a:t>Source</a:t>
            </a:r>
            <a:endParaRPr lang="en-US" altLang="zh-TW" sz="1200" dirty="0">
              <a:solidFill>
                <a:schemeClr val="tx1"/>
              </a:solidFill>
            </a:endParaRPr>
          </a:p>
        </p:txBody>
      </p:sp>
    </p:spTree>
    <p:extLst>
      <p:ext uri="{BB962C8B-B14F-4D97-AF65-F5344CB8AC3E}">
        <p14:creationId xmlns:p14="http://schemas.microsoft.com/office/powerpoint/2010/main" val="211139428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54F3D9C9-9954-4D1E-887B-8631127A657D}"/>
              </a:ext>
            </a:extLst>
          </p:cNvPr>
          <p:cNvSpPr>
            <a:spLocks noGrp="1"/>
          </p:cNvSpPr>
          <p:nvPr>
            <p:ph sz="quarter" idx="1"/>
          </p:nvPr>
        </p:nvSpPr>
        <p:spPr/>
        <p:txBody>
          <a:bodyPr/>
          <a:lstStyle/>
          <a:p>
            <a:r>
              <a:rPr lang="en-US" altLang="zh-TW" dirty="0"/>
              <a:t>AI </a:t>
            </a:r>
            <a:r>
              <a:rPr lang="en-US" altLang="zh-TW" dirty="0">
                <a:sym typeface="Wingdings" panose="05000000000000000000" pitchFamily="2" charset="2"/>
              </a:rPr>
              <a:t> ML </a:t>
            </a:r>
            <a:r>
              <a:rPr lang="zh-TW" altLang="en-US" dirty="0">
                <a:sym typeface="Wingdings" panose="05000000000000000000" pitchFamily="2" charset="2"/>
              </a:rPr>
              <a:t> </a:t>
            </a:r>
            <a:r>
              <a:rPr lang="en-US" altLang="zh-TW" dirty="0">
                <a:sym typeface="Wingdings" panose="05000000000000000000" pitchFamily="2" charset="2"/>
              </a:rPr>
              <a:t>DL</a:t>
            </a:r>
            <a:endParaRPr lang="zh-TW" altLang="en-US" dirty="0"/>
          </a:p>
        </p:txBody>
      </p:sp>
      <p:sp>
        <p:nvSpPr>
          <p:cNvPr id="4" name="標題 3">
            <a:extLst>
              <a:ext uri="{FF2B5EF4-FFF2-40B4-BE49-F238E27FC236}">
                <a16:creationId xmlns:a16="http://schemas.microsoft.com/office/drawing/2014/main" id="{5D2D6E6B-8EBB-418F-A5DC-1982962D99AA}"/>
              </a:ext>
            </a:extLst>
          </p:cNvPr>
          <p:cNvSpPr>
            <a:spLocks noGrp="1"/>
          </p:cNvSpPr>
          <p:nvPr>
            <p:ph type="title"/>
          </p:nvPr>
        </p:nvSpPr>
        <p:spPr/>
        <p:txBody>
          <a:bodyPr>
            <a:normAutofit fontScale="90000"/>
          </a:bodyPr>
          <a:lstStyle/>
          <a:p>
            <a:r>
              <a:rPr lang="zh-TW" altLang="en-US" dirty="0"/>
              <a:t>人工智慧 </a:t>
            </a:r>
            <a:r>
              <a:rPr lang="en-US" altLang="zh-TW" dirty="0"/>
              <a:t>vs.</a:t>
            </a:r>
            <a:r>
              <a:rPr lang="zh-TW" altLang="en-US" dirty="0"/>
              <a:t> 機器學習 </a:t>
            </a:r>
            <a:r>
              <a:rPr lang="en-US" altLang="zh-TW" dirty="0"/>
              <a:t>vs.</a:t>
            </a:r>
            <a:r>
              <a:rPr lang="zh-TW" altLang="en-US" dirty="0"/>
              <a:t> 深度學習</a:t>
            </a:r>
            <a:br>
              <a:rPr lang="en-US" altLang="zh-TW" dirty="0"/>
            </a:br>
            <a:r>
              <a:rPr lang="en-US" altLang="zh-TW" dirty="0"/>
              <a:t>AI vs. Machine Learning vs. Deep Learning</a:t>
            </a:r>
            <a:endParaRPr lang="zh-TW" altLang="en-US" dirty="0"/>
          </a:p>
        </p:txBody>
      </p:sp>
      <p:pic>
        <p:nvPicPr>
          <p:cNvPr id="2050" name="Picture 2" descr="What's the difference between Artificial Intelligence (AI), Machine Learning, and Deep Learning? ">
            <a:extLst>
              <a:ext uri="{FF2B5EF4-FFF2-40B4-BE49-F238E27FC236}">
                <a16:creationId xmlns:a16="http://schemas.microsoft.com/office/drawing/2014/main" id="{77E19555-CB92-497E-9783-E3BB18957D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128" y="1779662"/>
            <a:ext cx="6444208" cy="2840398"/>
          </a:xfrm>
          <a:prstGeom prst="rect">
            <a:avLst/>
          </a:prstGeom>
          <a:noFill/>
          <a:extLst>
            <a:ext uri="{909E8E84-426E-40DD-AFC4-6F175D3DCCD1}">
              <a14:hiddenFill xmlns:a14="http://schemas.microsoft.com/office/drawing/2010/main">
                <a:solidFill>
                  <a:srgbClr val="FFFFFF"/>
                </a:solidFill>
              </a14:hiddenFill>
            </a:ext>
          </a:extLst>
        </p:spPr>
      </p:pic>
      <p:sp>
        <p:nvSpPr>
          <p:cNvPr id="6" name="圓角矩形圖說文字 5">
            <a:extLst>
              <a:ext uri="{FF2B5EF4-FFF2-40B4-BE49-F238E27FC236}">
                <a16:creationId xmlns:a16="http://schemas.microsoft.com/office/drawing/2014/main" id="{9786B5D0-21F6-44EE-B247-A1A27D13D5CB}"/>
              </a:ext>
            </a:extLst>
          </p:cNvPr>
          <p:cNvSpPr/>
          <p:nvPr/>
        </p:nvSpPr>
        <p:spPr>
          <a:xfrm>
            <a:off x="914826" y="4576887"/>
            <a:ext cx="6950492"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hlinkClick r:id="rId3"/>
              </a:rPr>
              <a:t>https://www.princeton.edu/news/2018/10/26/princeton-students-take-deep-dive-deep-learning-computing</a:t>
            </a:r>
            <a:endParaRPr lang="en-US" altLang="zh-TW" sz="1200" dirty="0">
              <a:solidFill>
                <a:schemeClr val="tx1"/>
              </a:solidFill>
            </a:endParaRPr>
          </a:p>
        </p:txBody>
      </p:sp>
    </p:spTree>
    <p:extLst>
      <p:ext uri="{BB962C8B-B14F-4D97-AF65-F5344CB8AC3E}">
        <p14:creationId xmlns:p14="http://schemas.microsoft.com/office/powerpoint/2010/main" val="213219855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C17082CD-664E-4A37-AE7F-591557D4C6D9}"/>
              </a:ext>
            </a:extLst>
          </p:cNvPr>
          <p:cNvSpPr>
            <a:spLocks noGrp="1"/>
          </p:cNvSpPr>
          <p:nvPr>
            <p:ph type="title"/>
          </p:nvPr>
        </p:nvSpPr>
        <p:spPr/>
        <p:txBody>
          <a:bodyPr/>
          <a:lstStyle/>
          <a:p>
            <a:r>
              <a:rPr lang="en-US" altLang="zh-TW" dirty="0"/>
              <a:t>Mistakes by AI/ML: Biased Data</a:t>
            </a:r>
            <a:endParaRPr lang="zh-TW" altLang="en-US" dirty="0"/>
          </a:p>
        </p:txBody>
      </p:sp>
      <p:pic>
        <p:nvPicPr>
          <p:cNvPr id="9" name="圖片 8">
            <a:extLst>
              <a:ext uri="{FF2B5EF4-FFF2-40B4-BE49-F238E27FC236}">
                <a16:creationId xmlns:a16="http://schemas.microsoft.com/office/drawing/2014/main" id="{1C76C446-40B6-4D89-93B9-CEF3A73C9358}"/>
              </a:ext>
            </a:extLst>
          </p:cNvPr>
          <p:cNvPicPr>
            <a:picLocks noChangeAspect="1"/>
          </p:cNvPicPr>
          <p:nvPr/>
        </p:nvPicPr>
        <p:blipFill>
          <a:blip r:embed="rId2"/>
          <a:stretch>
            <a:fillRect/>
          </a:stretch>
        </p:blipFill>
        <p:spPr>
          <a:xfrm>
            <a:off x="1475656" y="1370362"/>
            <a:ext cx="2059388" cy="1074166"/>
          </a:xfrm>
          <a:prstGeom prst="rect">
            <a:avLst/>
          </a:prstGeom>
        </p:spPr>
      </p:pic>
      <p:pic>
        <p:nvPicPr>
          <p:cNvPr id="10" name="圖片 9">
            <a:extLst>
              <a:ext uri="{FF2B5EF4-FFF2-40B4-BE49-F238E27FC236}">
                <a16:creationId xmlns:a16="http://schemas.microsoft.com/office/drawing/2014/main" id="{0EDB288B-DE8B-4E84-BBF1-365F66563585}"/>
              </a:ext>
            </a:extLst>
          </p:cNvPr>
          <p:cNvPicPr>
            <a:picLocks noChangeAspect="1"/>
          </p:cNvPicPr>
          <p:nvPr/>
        </p:nvPicPr>
        <p:blipFill>
          <a:blip r:embed="rId3"/>
          <a:stretch>
            <a:fillRect/>
          </a:stretch>
        </p:blipFill>
        <p:spPr>
          <a:xfrm>
            <a:off x="3707904" y="1515195"/>
            <a:ext cx="4859073" cy="1416595"/>
          </a:xfrm>
          <a:prstGeom prst="rect">
            <a:avLst/>
          </a:prstGeom>
        </p:spPr>
      </p:pic>
      <p:pic>
        <p:nvPicPr>
          <p:cNvPr id="11" name="圖片 10">
            <a:extLst>
              <a:ext uri="{FF2B5EF4-FFF2-40B4-BE49-F238E27FC236}">
                <a16:creationId xmlns:a16="http://schemas.microsoft.com/office/drawing/2014/main" id="{D0E61EE1-E5D1-494C-A7DC-E277D3CBE8E1}"/>
              </a:ext>
            </a:extLst>
          </p:cNvPr>
          <p:cNvPicPr>
            <a:picLocks noChangeAspect="1"/>
          </p:cNvPicPr>
          <p:nvPr/>
        </p:nvPicPr>
        <p:blipFill>
          <a:blip r:embed="rId4"/>
          <a:stretch>
            <a:fillRect/>
          </a:stretch>
        </p:blipFill>
        <p:spPr>
          <a:xfrm>
            <a:off x="360040" y="3035900"/>
            <a:ext cx="8172400" cy="2128138"/>
          </a:xfrm>
          <a:prstGeom prst="rect">
            <a:avLst/>
          </a:prstGeom>
        </p:spPr>
      </p:pic>
      <p:sp>
        <p:nvSpPr>
          <p:cNvPr id="12" name="圓角矩形圖說文字 5">
            <a:extLst>
              <a:ext uri="{FF2B5EF4-FFF2-40B4-BE49-F238E27FC236}">
                <a16:creationId xmlns:a16="http://schemas.microsoft.com/office/drawing/2014/main" id="{5550925C-EAC5-454E-BD1F-5D1D9E70E796}"/>
              </a:ext>
            </a:extLst>
          </p:cNvPr>
          <p:cNvSpPr/>
          <p:nvPr/>
        </p:nvSpPr>
        <p:spPr>
          <a:xfrm>
            <a:off x="619944" y="1313562"/>
            <a:ext cx="597130" cy="510778"/>
          </a:xfrm>
          <a:prstGeom prst="wedgeRoundRectCallout">
            <a:avLst>
              <a:gd name="adj1" fmla="val 93489"/>
              <a:gd name="adj2" fmla="val 53273"/>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err="1">
                <a:solidFill>
                  <a:schemeClr val="tx1"/>
                </a:solidFill>
              </a:rPr>
              <a:t>Tench</a:t>
            </a:r>
            <a:endParaRPr lang="en-US" altLang="zh-TW" sz="1200" dirty="0">
              <a:solidFill>
                <a:schemeClr val="tx1"/>
              </a:solidFill>
            </a:endParaRPr>
          </a:p>
          <a:p>
            <a:pPr algn="ctr">
              <a:defRPr/>
            </a:pPr>
            <a:r>
              <a:rPr lang="zh-TW" altLang="en-US" sz="1200" dirty="0">
                <a:solidFill>
                  <a:schemeClr val="tx1"/>
                </a:solidFill>
              </a:rPr>
              <a:t>丁鱥</a:t>
            </a:r>
            <a:endParaRPr lang="en-US" altLang="zh-TW" sz="1200" dirty="0">
              <a:solidFill>
                <a:schemeClr val="tx1"/>
              </a:solidFill>
            </a:endParaRPr>
          </a:p>
        </p:txBody>
      </p:sp>
      <p:sp>
        <p:nvSpPr>
          <p:cNvPr id="13" name="圓角矩形圖說文字 5">
            <a:extLst>
              <a:ext uri="{FF2B5EF4-FFF2-40B4-BE49-F238E27FC236}">
                <a16:creationId xmlns:a16="http://schemas.microsoft.com/office/drawing/2014/main" id="{8B8F3EB3-B944-4045-94BA-C8F40AB621D9}"/>
              </a:ext>
            </a:extLst>
          </p:cNvPr>
          <p:cNvSpPr/>
          <p:nvPr/>
        </p:nvSpPr>
        <p:spPr>
          <a:xfrm>
            <a:off x="322018" y="2578854"/>
            <a:ext cx="1916959" cy="306467"/>
          </a:xfrm>
          <a:prstGeom prst="wedgeRoundRectCallout">
            <a:avLst>
              <a:gd name="adj1" fmla="val -1007"/>
              <a:gd name="adj2" fmla="val 95448"/>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rPr>
              <a:t>When you google “</a:t>
            </a:r>
            <a:r>
              <a:rPr lang="en-US" altLang="zh-TW" sz="1200" dirty="0" err="1">
                <a:solidFill>
                  <a:schemeClr val="tx1"/>
                </a:solidFill>
              </a:rPr>
              <a:t>tench</a:t>
            </a:r>
            <a:r>
              <a:rPr lang="en-US" altLang="zh-TW" sz="1200" dirty="0">
                <a:solidFill>
                  <a:schemeClr val="tx1"/>
                </a:solidFill>
              </a:rPr>
              <a:t>”…</a:t>
            </a:r>
          </a:p>
        </p:txBody>
      </p:sp>
      <p:sp>
        <p:nvSpPr>
          <p:cNvPr id="16" name="圓角矩形圖說文字 5">
            <a:extLst>
              <a:ext uri="{FF2B5EF4-FFF2-40B4-BE49-F238E27FC236}">
                <a16:creationId xmlns:a16="http://schemas.microsoft.com/office/drawing/2014/main" id="{53174B2C-D1B0-48F3-BAD7-8B38FD4AA29F}"/>
              </a:ext>
            </a:extLst>
          </p:cNvPr>
          <p:cNvSpPr/>
          <p:nvPr/>
        </p:nvSpPr>
        <p:spPr>
          <a:xfrm>
            <a:off x="6166372" y="1058173"/>
            <a:ext cx="1770258" cy="306467"/>
          </a:xfrm>
          <a:prstGeom prst="wedgeRoundRectCallout">
            <a:avLst>
              <a:gd name="adj1" fmla="val -35549"/>
              <a:gd name="adj2" fmla="val 105415"/>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rPr>
              <a:t>Highlighted part of </a:t>
            </a:r>
            <a:r>
              <a:rPr lang="en-US" altLang="zh-TW" sz="1200" dirty="0" err="1">
                <a:solidFill>
                  <a:schemeClr val="tx1"/>
                </a:solidFill>
              </a:rPr>
              <a:t>Tench</a:t>
            </a:r>
            <a:endParaRPr lang="en-US" altLang="zh-TW" sz="1200" dirty="0">
              <a:solidFill>
                <a:schemeClr val="tx1"/>
              </a:solidFill>
            </a:endParaRPr>
          </a:p>
        </p:txBody>
      </p:sp>
    </p:spTree>
    <p:extLst>
      <p:ext uri="{BB962C8B-B14F-4D97-AF65-F5344CB8AC3E}">
        <p14:creationId xmlns:p14="http://schemas.microsoft.com/office/powerpoint/2010/main" val="325553379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C17082CD-664E-4A37-AE7F-591557D4C6D9}"/>
              </a:ext>
            </a:extLst>
          </p:cNvPr>
          <p:cNvSpPr>
            <a:spLocks noGrp="1"/>
          </p:cNvSpPr>
          <p:nvPr>
            <p:ph type="title"/>
          </p:nvPr>
        </p:nvSpPr>
        <p:spPr/>
        <p:txBody>
          <a:bodyPr/>
          <a:lstStyle/>
          <a:p>
            <a:r>
              <a:rPr lang="en-US" altLang="zh-TW" dirty="0"/>
              <a:t>Mistakes by AI/ML: Biased Data</a:t>
            </a:r>
            <a:endParaRPr lang="zh-TW" altLang="en-US" dirty="0"/>
          </a:p>
        </p:txBody>
      </p:sp>
      <p:pic>
        <p:nvPicPr>
          <p:cNvPr id="9" name="圖片 8">
            <a:extLst>
              <a:ext uri="{FF2B5EF4-FFF2-40B4-BE49-F238E27FC236}">
                <a16:creationId xmlns:a16="http://schemas.microsoft.com/office/drawing/2014/main" id="{1C76C446-40B6-4D89-93B9-CEF3A73C9358}"/>
              </a:ext>
            </a:extLst>
          </p:cNvPr>
          <p:cNvPicPr>
            <a:picLocks noChangeAspect="1"/>
          </p:cNvPicPr>
          <p:nvPr/>
        </p:nvPicPr>
        <p:blipFill>
          <a:blip r:embed="rId2"/>
          <a:stretch>
            <a:fillRect/>
          </a:stretch>
        </p:blipFill>
        <p:spPr>
          <a:xfrm>
            <a:off x="1475656" y="1370362"/>
            <a:ext cx="2059388" cy="1074166"/>
          </a:xfrm>
          <a:prstGeom prst="rect">
            <a:avLst/>
          </a:prstGeom>
        </p:spPr>
      </p:pic>
      <p:sp>
        <p:nvSpPr>
          <p:cNvPr id="12" name="圓角矩形圖說文字 5">
            <a:extLst>
              <a:ext uri="{FF2B5EF4-FFF2-40B4-BE49-F238E27FC236}">
                <a16:creationId xmlns:a16="http://schemas.microsoft.com/office/drawing/2014/main" id="{5550925C-EAC5-454E-BD1F-5D1D9E70E796}"/>
              </a:ext>
            </a:extLst>
          </p:cNvPr>
          <p:cNvSpPr/>
          <p:nvPr/>
        </p:nvSpPr>
        <p:spPr>
          <a:xfrm>
            <a:off x="619944" y="1313562"/>
            <a:ext cx="597130" cy="510778"/>
          </a:xfrm>
          <a:prstGeom prst="wedgeRoundRectCallout">
            <a:avLst>
              <a:gd name="adj1" fmla="val 93489"/>
              <a:gd name="adj2" fmla="val 53273"/>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err="1">
                <a:solidFill>
                  <a:schemeClr val="tx1"/>
                </a:solidFill>
              </a:rPr>
              <a:t>Tench</a:t>
            </a:r>
            <a:endParaRPr lang="en-US" altLang="zh-TW" sz="1200" dirty="0">
              <a:solidFill>
                <a:schemeClr val="tx1"/>
              </a:solidFill>
            </a:endParaRPr>
          </a:p>
          <a:p>
            <a:pPr algn="ctr">
              <a:defRPr/>
            </a:pPr>
            <a:r>
              <a:rPr lang="zh-TW" altLang="en-US" sz="1200" dirty="0">
                <a:solidFill>
                  <a:schemeClr val="tx1"/>
                </a:solidFill>
              </a:rPr>
              <a:t>丁鱥</a:t>
            </a:r>
            <a:endParaRPr lang="en-US" altLang="zh-TW" sz="1200" dirty="0">
              <a:solidFill>
                <a:schemeClr val="tx1"/>
              </a:solidFill>
            </a:endParaRPr>
          </a:p>
        </p:txBody>
      </p:sp>
      <p:sp>
        <p:nvSpPr>
          <p:cNvPr id="13" name="圓角矩形圖說文字 5">
            <a:extLst>
              <a:ext uri="{FF2B5EF4-FFF2-40B4-BE49-F238E27FC236}">
                <a16:creationId xmlns:a16="http://schemas.microsoft.com/office/drawing/2014/main" id="{8B8F3EB3-B944-4045-94BA-C8F40AB621D9}"/>
              </a:ext>
            </a:extLst>
          </p:cNvPr>
          <p:cNvSpPr/>
          <p:nvPr/>
        </p:nvSpPr>
        <p:spPr>
          <a:xfrm>
            <a:off x="698697" y="2578855"/>
            <a:ext cx="1871705" cy="306467"/>
          </a:xfrm>
          <a:prstGeom prst="wedgeRoundRectCallout">
            <a:avLst>
              <a:gd name="adj1" fmla="val -1007"/>
              <a:gd name="adj2" fmla="val 95448"/>
              <a:gd name="adj3" fmla="val 16667"/>
            </a:avLst>
          </a:prstGeom>
          <a:solidFill>
            <a:srgbClr val="FFFFCC">
              <a:alpha val="50000"/>
            </a:srgbClr>
          </a:solidFill>
          <a:ln w="12700">
            <a:solidFill>
              <a:srgbClr val="8ED2C9"/>
            </a:solidFill>
          </a:ln>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rPr>
              <a:t>When you google “</a:t>
            </a:r>
            <a:r>
              <a:rPr lang="zh-TW" altLang="en-US" sz="1200" dirty="0">
                <a:solidFill>
                  <a:schemeClr val="tx1"/>
                </a:solidFill>
              </a:rPr>
              <a:t>丁鱥</a:t>
            </a:r>
            <a:r>
              <a:rPr lang="en-US" altLang="zh-TW" sz="1200" dirty="0">
                <a:solidFill>
                  <a:schemeClr val="tx1"/>
                </a:solidFill>
              </a:rPr>
              <a:t>”…</a:t>
            </a:r>
          </a:p>
        </p:txBody>
      </p:sp>
      <p:pic>
        <p:nvPicPr>
          <p:cNvPr id="7" name="圖片 1">
            <a:extLst>
              <a:ext uri="{FF2B5EF4-FFF2-40B4-BE49-F238E27FC236}">
                <a16:creationId xmlns:a16="http://schemas.microsoft.com/office/drawing/2014/main" id="{C3CD46E4-8C7B-4879-AE5C-C4FDD358427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9510" y="3075806"/>
            <a:ext cx="8568954" cy="2076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88980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8"/>
            <a:ext cx="7901014" cy="857250"/>
          </a:xfrm>
        </p:spPr>
        <p:txBody>
          <a:bodyPr/>
          <a:lstStyle/>
          <a:p>
            <a:r>
              <a:rPr lang="zh-TW" altLang="en-US" dirty="0"/>
              <a:t>人工智慧服務與工具   </a:t>
            </a:r>
            <a:r>
              <a:rPr lang="en-US" altLang="zh-TW" dirty="0"/>
              <a:t>AI Services and Tools </a:t>
            </a:r>
            <a:endParaRPr lang="zh-TW" altLang="en-US" dirty="0"/>
          </a:p>
        </p:txBody>
      </p:sp>
      <p:sp>
        <p:nvSpPr>
          <p:cNvPr id="5" name="內容版面配置區 4"/>
          <p:cNvSpPr>
            <a:spLocks noGrp="1"/>
          </p:cNvSpPr>
          <p:nvPr>
            <p:ph sz="quarter" idx="1"/>
          </p:nvPr>
        </p:nvSpPr>
        <p:spPr>
          <a:xfrm>
            <a:off x="457200" y="1285866"/>
            <a:ext cx="8003232" cy="3569598"/>
          </a:xfrm>
        </p:spPr>
        <p:txBody>
          <a:bodyPr/>
          <a:lstStyle/>
          <a:p>
            <a:r>
              <a:rPr lang="en-US" altLang="zh-TW" dirty="0"/>
              <a:t>AI as a Service (</a:t>
            </a:r>
            <a:r>
              <a:rPr lang="en-US" altLang="zh-TW" dirty="0" err="1"/>
              <a:t>AIaaS</a:t>
            </a:r>
            <a:r>
              <a:rPr lang="en-US" altLang="zh-TW" dirty="0"/>
              <a:t>)</a:t>
            </a:r>
          </a:p>
          <a:p>
            <a:pPr lvl="1"/>
            <a:r>
              <a:rPr lang="en-US" altLang="zh-TW" dirty="0">
                <a:hlinkClick r:id="rId2"/>
              </a:rPr>
              <a:t>Google AI</a:t>
            </a:r>
            <a:endParaRPr lang="en-US" altLang="zh-TW" dirty="0"/>
          </a:p>
          <a:p>
            <a:pPr lvl="1"/>
            <a:r>
              <a:rPr lang="en-US" altLang="zh-TW" dirty="0">
                <a:hlinkClick r:id="rId3"/>
              </a:rPr>
              <a:t>Microsoft Cognitive Services</a:t>
            </a:r>
            <a:endParaRPr lang="en-US" altLang="zh-TW" dirty="0"/>
          </a:p>
          <a:p>
            <a:pPr lvl="1"/>
            <a:r>
              <a:rPr lang="en-US" altLang="zh-TW" dirty="0">
                <a:hlinkClick r:id="rId4"/>
              </a:rPr>
              <a:t>IBM Watson Assistant</a:t>
            </a:r>
            <a:endParaRPr lang="en-US" altLang="zh-TW" dirty="0"/>
          </a:p>
          <a:p>
            <a:pPr lvl="1"/>
            <a:r>
              <a:rPr lang="en-US" altLang="zh-TW" dirty="0">
                <a:hlinkClick r:id="rId5"/>
              </a:rPr>
              <a:t>Amazon AI</a:t>
            </a:r>
            <a:endParaRPr lang="en-US" altLang="zh-TW" dirty="0"/>
          </a:p>
          <a:p>
            <a:r>
              <a:rPr lang="en-US" altLang="zh-TW" dirty="0"/>
              <a:t>Tools</a:t>
            </a:r>
          </a:p>
          <a:p>
            <a:pPr lvl="1"/>
            <a:r>
              <a:rPr lang="en-US" altLang="zh-TW" dirty="0"/>
              <a:t>Python, R, JavaScript, …</a:t>
            </a:r>
          </a:p>
          <a:p>
            <a:pPr lvl="1"/>
            <a:r>
              <a:rPr lang="en-US" altLang="zh-TW" dirty="0"/>
              <a:t>MATLAB, SAS, IBM, …</a:t>
            </a:r>
          </a:p>
        </p:txBody>
      </p:sp>
    </p:spTree>
    <p:extLst>
      <p:ext uri="{BB962C8B-B14F-4D97-AF65-F5344CB8AC3E}">
        <p14:creationId xmlns:p14="http://schemas.microsoft.com/office/powerpoint/2010/main" val="164615794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8"/>
            <a:ext cx="7901014" cy="857250"/>
          </a:xfrm>
        </p:spPr>
        <p:txBody>
          <a:bodyPr/>
          <a:lstStyle/>
          <a:p>
            <a:r>
              <a:rPr kumimoji="1" lang="zh-TW" altLang="en-US" dirty="0"/>
              <a:t>結論  </a:t>
            </a:r>
            <a:r>
              <a:rPr kumimoji="1" lang="en-US" altLang="zh-TW" dirty="0"/>
              <a:t>Conclusions</a:t>
            </a:r>
            <a:endParaRPr kumimoji="1" lang="zh-TW" altLang="en-US" dirty="0"/>
          </a:p>
        </p:txBody>
      </p:sp>
      <p:sp>
        <p:nvSpPr>
          <p:cNvPr id="3" name="內容版面配置區 2"/>
          <p:cNvSpPr>
            <a:spLocks noGrp="1"/>
          </p:cNvSpPr>
          <p:nvPr>
            <p:ph sz="quarter" idx="1"/>
          </p:nvPr>
        </p:nvSpPr>
        <p:spPr>
          <a:xfrm>
            <a:off x="457200" y="1285866"/>
            <a:ext cx="8147248" cy="3569598"/>
          </a:xfrm>
        </p:spPr>
        <p:txBody>
          <a:bodyPr>
            <a:normAutofit/>
          </a:bodyPr>
          <a:lstStyle/>
          <a:p>
            <a:r>
              <a:rPr kumimoji="1" lang="en-US" altLang="zh-TW" dirty="0"/>
              <a:t>2018</a:t>
            </a:r>
            <a:r>
              <a:rPr kumimoji="1" lang="zh-TW" altLang="en-US" dirty="0"/>
              <a:t>台灣產業</a:t>
            </a:r>
            <a:r>
              <a:rPr kumimoji="1" lang="en-US" altLang="zh-TW" dirty="0"/>
              <a:t>AI</a:t>
            </a:r>
            <a:r>
              <a:rPr kumimoji="1" lang="zh-TW" altLang="en-US" dirty="0"/>
              <a:t>成熟度</a:t>
            </a:r>
            <a:r>
              <a:rPr kumimoji="1" lang="en-US" altLang="zh-TW" dirty="0"/>
              <a:t>: </a:t>
            </a:r>
            <a:r>
              <a:rPr kumimoji="1" lang="zh-TW" altLang="en-US" dirty="0"/>
              <a:t>金融業較高、但尚有</a:t>
            </a:r>
            <a:r>
              <a:rPr kumimoji="1" lang="en-US" altLang="zh-TW" dirty="0"/>
              <a:t>6</a:t>
            </a:r>
            <a:r>
              <a:rPr kumimoji="1" lang="zh-TW" altLang="en-US" dirty="0"/>
              <a:t>成企業未導入</a:t>
            </a:r>
            <a:r>
              <a:rPr kumimoji="1" lang="en-US" altLang="zh-TW" dirty="0"/>
              <a:t>AI (</a:t>
            </a:r>
            <a:r>
              <a:rPr kumimoji="1" lang="en-US" altLang="zh-TW" dirty="0">
                <a:hlinkClick r:id="rId2"/>
              </a:rPr>
              <a:t>link</a:t>
            </a:r>
            <a:r>
              <a:rPr kumimoji="1" lang="en-US" altLang="zh-TW" dirty="0"/>
              <a:t>)</a:t>
            </a:r>
          </a:p>
          <a:p>
            <a:r>
              <a:rPr kumimoji="1" lang="en-US" altLang="zh-TW" dirty="0"/>
              <a:t>Is AI for real this time?</a:t>
            </a:r>
          </a:p>
          <a:p>
            <a:pPr lvl="1"/>
            <a:r>
              <a:rPr kumimoji="1" lang="en-US" altLang="zh-TW" dirty="0"/>
              <a:t>Definitely yes!</a:t>
            </a:r>
          </a:p>
          <a:p>
            <a:r>
              <a:rPr kumimoji="1" lang="en-US" altLang="zh-TW" dirty="0"/>
              <a:t>How will AI expand?</a:t>
            </a:r>
          </a:p>
          <a:p>
            <a:pPr lvl="1"/>
            <a:r>
              <a:rPr kumimoji="1" lang="en-US" altLang="zh-TW" dirty="0"/>
              <a:t>Extensively! (Analogy: Internet era starting 1994)</a:t>
            </a:r>
          </a:p>
          <a:p>
            <a:r>
              <a:rPr kumimoji="1" lang="en-US" altLang="zh-TW" dirty="0"/>
              <a:t>AI is not everything, but without AI, you are nothing!</a:t>
            </a:r>
          </a:p>
          <a:p>
            <a:pPr lvl="1"/>
            <a:r>
              <a:rPr kumimoji="1" lang="en-US" altLang="zh-TW" dirty="0"/>
              <a:t>Are you AI-ready?</a:t>
            </a:r>
          </a:p>
          <a:p>
            <a:pPr lvl="1"/>
            <a:endParaRPr kumimoji="1" lang="en-US" altLang="zh-TW" dirty="0"/>
          </a:p>
          <a:p>
            <a:endParaRPr kumimoji="1" lang="en-US" altLang="zh-TW" dirty="0"/>
          </a:p>
          <a:p>
            <a:endParaRPr kumimoji="1" lang="zh-TW" altLang="en-US" dirty="0"/>
          </a:p>
        </p:txBody>
      </p:sp>
    </p:spTree>
    <p:extLst>
      <p:ext uri="{BB962C8B-B14F-4D97-AF65-F5344CB8AC3E}">
        <p14:creationId xmlns:p14="http://schemas.microsoft.com/office/powerpoint/2010/main" val="262511022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23CC45E0-88D2-4DA8-9BBF-A1A019277FDE}"/>
              </a:ext>
            </a:extLst>
          </p:cNvPr>
          <p:cNvPicPr>
            <a:picLocks noChangeAspect="1"/>
          </p:cNvPicPr>
          <p:nvPr/>
        </p:nvPicPr>
        <p:blipFill>
          <a:blip r:embed="rId2"/>
          <a:stretch>
            <a:fillRect/>
          </a:stretch>
        </p:blipFill>
        <p:spPr>
          <a:xfrm>
            <a:off x="6112468" y="2931790"/>
            <a:ext cx="2275956" cy="2232248"/>
          </a:xfrm>
          <a:prstGeom prst="rect">
            <a:avLst/>
          </a:prstGeom>
        </p:spPr>
      </p:pic>
      <p:sp>
        <p:nvSpPr>
          <p:cNvPr id="3" name="內容版面配置區 2"/>
          <p:cNvSpPr>
            <a:spLocks noGrp="1"/>
          </p:cNvSpPr>
          <p:nvPr>
            <p:ph sz="quarter" idx="1"/>
          </p:nvPr>
        </p:nvSpPr>
        <p:spPr>
          <a:xfrm>
            <a:off x="323528" y="1285866"/>
            <a:ext cx="8352928" cy="3569598"/>
          </a:xfrm>
        </p:spPr>
        <p:txBody>
          <a:bodyPr>
            <a:normAutofit fontScale="92500" lnSpcReduction="20000"/>
          </a:bodyPr>
          <a:lstStyle/>
          <a:p>
            <a:r>
              <a:rPr lang="en-US" altLang="zh-TW" dirty="0"/>
              <a:t>Human intelligence  </a:t>
            </a:r>
            <a:r>
              <a:rPr lang="zh-TW" altLang="en-US" dirty="0"/>
              <a:t>人類的智慧</a:t>
            </a:r>
            <a:endParaRPr lang="en-US" altLang="zh-TW" dirty="0"/>
          </a:p>
          <a:p>
            <a:pPr lvl="1"/>
            <a:r>
              <a:rPr lang="en-US" altLang="zh-TW" dirty="0">
                <a:solidFill>
                  <a:srgbClr val="FF0000"/>
                </a:solidFill>
              </a:rPr>
              <a:t>Level 1: Perception based</a:t>
            </a:r>
            <a:r>
              <a:rPr lang="en-US" altLang="zh-TW" dirty="0"/>
              <a:t>  </a:t>
            </a:r>
            <a:r>
              <a:rPr lang="zh-TW" altLang="en-US" dirty="0"/>
              <a:t>第一層次：透過五感感知</a:t>
            </a:r>
            <a:endParaRPr lang="en-US" altLang="zh-TW" dirty="0"/>
          </a:p>
          <a:p>
            <a:pPr lvl="2"/>
            <a:r>
              <a:rPr lang="en-US" altLang="zh-TW" dirty="0"/>
              <a:t>Perception: Five senses</a:t>
            </a:r>
          </a:p>
          <a:p>
            <a:pPr lvl="1"/>
            <a:r>
              <a:rPr lang="en-US" altLang="zh-TW" dirty="0">
                <a:solidFill>
                  <a:srgbClr val="FF0000"/>
                </a:solidFill>
              </a:rPr>
              <a:t>Level 2: Brain based</a:t>
            </a:r>
            <a:r>
              <a:rPr lang="en-US" altLang="zh-TW" dirty="0"/>
              <a:t>             </a:t>
            </a:r>
            <a:r>
              <a:rPr lang="zh-TW" altLang="en-US" dirty="0"/>
              <a:t>第二層次：大腦思維</a:t>
            </a:r>
            <a:endParaRPr lang="en-US" altLang="zh-TW" dirty="0"/>
          </a:p>
          <a:p>
            <a:pPr lvl="2"/>
            <a:r>
              <a:rPr lang="en-US" altLang="zh-TW" dirty="0"/>
              <a:t>Learning: Acquire and organize information</a:t>
            </a:r>
          </a:p>
          <a:p>
            <a:pPr lvl="2"/>
            <a:r>
              <a:rPr lang="en-US" altLang="zh-TW" dirty="0"/>
              <a:t>Reasoning: Use information and rules to reach conclusions</a:t>
            </a:r>
          </a:p>
          <a:p>
            <a:pPr lvl="2"/>
            <a:r>
              <a:rPr lang="en-US" altLang="zh-TW" dirty="0"/>
              <a:t>Self-correction: Correct rules if they failed</a:t>
            </a:r>
          </a:p>
          <a:p>
            <a:r>
              <a:rPr lang="en-US" altLang="zh-TW" dirty="0"/>
              <a:t>Example: Language learning </a:t>
            </a:r>
            <a:r>
              <a:rPr lang="zh-TW" altLang="en-US" dirty="0"/>
              <a:t>以語文學習為例</a:t>
            </a:r>
            <a:endParaRPr lang="en-US" altLang="zh-TW" dirty="0"/>
          </a:p>
          <a:p>
            <a:pPr lvl="1"/>
            <a:r>
              <a:rPr lang="en-US" altLang="zh-TW" dirty="0"/>
              <a:t>Receptive skills: Easier!</a:t>
            </a:r>
          </a:p>
          <a:p>
            <a:pPr lvl="2"/>
            <a:r>
              <a:rPr lang="en-US" altLang="zh-TW" dirty="0"/>
              <a:t>Read, listen</a:t>
            </a:r>
          </a:p>
          <a:p>
            <a:pPr lvl="1"/>
            <a:r>
              <a:rPr lang="en-US" altLang="zh-TW" dirty="0"/>
              <a:t>Productive skills: Harder!</a:t>
            </a:r>
          </a:p>
          <a:p>
            <a:pPr lvl="2"/>
            <a:r>
              <a:rPr lang="en-US" altLang="zh-TW" dirty="0"/>
              <a:t>Write, speak</a:t>
            </a:r>
          </a:p>
        </p:txBody>
      </p:sp>
      <p:sp>
        <p:nvSpPr>
          <p:cNvPr id="2" name="標題 1"/>
          <p:cNvSpPr>
            <a:spLocks noGrp="1"/>
          </p:cNvSpPr>
          <p:nvPr>
            <p:ph type="title"/>
          </p:nvPr>
        </p:nvSpPr>
        <p:spPr/>
        <p:txBody>
          <a:bodyPr/>
          <a:lstStyle/>
          <a:p>
            <a:r>
              <a:rPr lang="zh-TW" altLang="en-US" dirty="0"/>
              <a:t>人類的智慧  </a:t>
            </a:r>
            <a:r>
              <a:rPr lang="en-US" altLang="zh-TW" dirty="0"/>
              <a:t>Human Intelligence</a:t>
            </a:r>
            <a:endParaRPr lang="zh-TW" altLang="en-US" dirty="0"/>
          </a:p>
        </p:txBody>
      </p:sp>
      <p:sp>
        <p:nvSpPr>
          <p:cNvPr id="5" name="圓角矩形圖說文字 5">
            <a:extLst>
              <a:ext uri="{FF2B5EF4-FFF2-40B4-BE49-F238E27FC236}">
                <a16:creationId xmlns:a16="http://schemas.microsoft.com/office/drawing/2014/main" id="{3E293205-467A-4424-B5C1-508F74A48BEB}"/>
              </a:ext>
            </a:extLst>
          </p:cNvPr>
          <p:cNvSpPr/>
          <p:nvPr/>
        </p:nvSpPr>
        <p:spPr>
          <a:xfrm>
            <a:off x="7101000" y="2315346"/>
            <a:ext cx="887585" cy="408623"/>
          </a:xfrm>
          <a:prstGeom prst="wedgeRoundRectCallout">
            <a:avLst>
              <a:gd name="adj1" fmla="val 21304"/>
              <a:gd name="adj2" fmla="val 109541"/>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dirty="0">
                <a:solidFill>
                  <a:schemeClr val="tx1"/>
                </a:solidFill>
              </a:rPr>
              <a:t>Level-1</a:t>
            </a:r>
          </a:p>
        </p:txBody>
      </p:sp>
      <p:sp>
        <p:nvSpPr>
          <p:cNvPr id="6" name="圓角矩形圖說文字 5">
            <a:extLst>
              <a:ext uri="{FF2B5EF4-FFF2-40B4-BE49-F238E27FC236}">
                <a16:creationId xmlns:a16="http://schemas.microsoft.com/office/drawing/2014/main" id="{D007656A-416B-4F87-8AF0-47E1F40E2850}"/>
              </a:ext>
            </a:extLst>
          </p:cNvPr>
          <p:cNvSpPr/>
          <p:nvPr/>
        </p:nvSpPr>
        <p:spPr>
          <a:xfrm>
            <a:off x="8113489" y="3363838"/>
            <a:ext cx="840393" cy="408623"/>
          </a:xfrm>
          <a:prstGeom prst="wedgeRoundRectCallout">
            <a:avLst>
              <a:gd name="adj1" fmla="val -92781"/>
              <a:gd name="adj2" fmla="val 72972"/>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dirty="0">
                <a:solidFill>
                  <a:schemeClr val="tx1"/>
                </a:solidFill>
              </a:rPr>
              <a:t>Leve-2</a:t>
            </a:r>
          </a:p>
        </p:txBody>
      </p:sp>
      <p:sp>
        <p:nvSpPr>
          <p:cNvPr id="8" name="圓角矩形圖說文字 4">
            <a:extLst>
              <a:ext uri="{FF2B5EF4-FFF2-40B4-BE49-F238E27FC236}">
                <a16:creationId xmlns:a16="http://schemas.microsoft.com/office/drawing/2014/main" id="{1B972420-FB6C-4522-BAB8-57523F47C6DA}"/>
              </a:ext>
            </a:extLst>
          </p:cNvPr>
          <p:cNvSpPr/>
          <p:nvPr/>
        </p:nvSpPr>
        <p:spPr>
          <a:xfrm>
            <a:off x="7847293" y="1436648"/>
            <a:ext cx="655737" cy="374571"/>
          </a:xfrm>
          <a:prstGeom prst="wedgeRoundRectCallout">
            <a:avLst>
              <a:gd name="adj1" fmla="val -14327"/>
              <a:gd name="adj2" fmla="val -24322"/>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600" dirty="0">
                <a:solidFill>
                  <a:srgbClr val="FF0000"/>
                </a:solidFill>
              </a:rPr>
              <a:t>Quiz!</a:t>
            </a:r>
            <a:endParaRPr lang="zh-TW" altLang="en-US" sz="1600" dirty="0">
              <a:solidFill>
                <a:schemeClr val="tx1"/>
              </a:solidFill>
            </a:endParaRPr>
          </a:p>
        </p:txBody>
      </p:sp>
    </p:spTree>
    <p:extLst>
      <p:ext uri="{BB962C8B-B14F-4D97-AF65-F5344CB8AC3E}">
        <p14:creationId xmlns:p14="http://schemas.microsoft.com/office/powerpoint/2010/main" val="337137023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6DC71FE1-5AE5-48EF-8DE2-A7AFD35FB5DC}"/>
              </a:ext>
            </a:extLst>
          </p:cNvPr>
          <p:cNvSpPr>
            <a:spLocks noGrp="1"/>
          </p:cNvSpPr>
          <p:nvPr>
            <p:ph type="title"/>
          </p:nvPr>
        </p:nvSpPr>
        <p:spPr/>
        <p:txBody>
          <a:bodyPr/>
          <a:lstStyle/>
          <a:p>
            <a:r>
              <a:rPr lang="zh-TW" altLang="en-US" dirty="0"/>
              <a:t>電腦視覺  </a:t>
            </a:r>
            <a:r>
              <a:rPr lang="en-US" altLang="zh-TW" dirty="0"/>
              <a:t>Computer Vision</a:t>
            </a:r>
            <a:endParaRPr lang="zh-TW" altLang="en-US" dirty="0"/>
          </a:p>
        </p:txBody>
      </p:sp>
      <p:pic>
        <p:nvPicPr>
          <p:cNvPr id="6" name="圖片 5">
            <a:extLst>
              <a:ext uri="{FF2B5EF4-FFF2-40B4-BE49-F238E27FC236}">
                <a16:creationId xmlns:a16="http://schemas.microsoft.com/office/drawing/2014/main" id="{BBCBBA91-7ED2-49E3-958B-E1B841047C04}"/>
              </a:ext>
            </a:extLst>
          </p:cNvPr>
          <p:cNvPicPr>
            <a:picLocks noChangeAspect="1"/>
          </p:cNvPicPr>
          <p:nvPr/>
        </p:nvPicPr>
        <p:blipFill>
          <a:blip r:embed="rId2"/>
          <a:stretch>
            <a:fillRect/>
          </a:stretch>
        </p:blipFill>
        <p:spPr>
          <a:xfrm>
            <a:off x="395536" y="1518203"/>
            <a:ext cx="8307268" cy="2842766"/>
          </a:xfrm>
          <a:prstGeom prst="rect">
            <a:avLst/>
          </a:prstGeom>
        </p:spPr>
      </p:pic>
      <p:sp>
        <p:nvSpPr>
          <p:cNvPr id="5" name="圓角矩形圖說文字 5">
            <a:extLst>
              <a:ext uri="{FF2B5EF4-FFF2-40B4-BE49-F238E27FC236}">
                <a16:creationId xmlns:a16="http://schemas.microsoft.com/office/drawing/2014/main" id="{76CF5F07-902B-4243-94AE-7E6D5808FD48}"/>
              </a:ext>
            </a:extLst>
          </p:cNvPr>
          <p:cNvSpPr/>
          <p:nvPr/>
        </p:nvSpPr>
        <p:spPr>
          <a:xfrm>
            <a:off x="2383594" y="4576887"/>
            <a:ext cx="4012958"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solidFill>
                  <a:schemeClr val="tx1"/>
                </a:solidFill>
                <a:hlinkClick r:id="rId3"/>
              </a:rPr>
              <a:t>https://www.youtube.com/watch?v=7-Mk-VMM9F8&amp;t=857s</a:t>
            </a:r>
            <a:r>
              <a:rPr lang="en-US" altLang="zh-TW" sz="1200" dirty="0">
                <a:solidFill>
                  <a:schemeClr val="tx1"/>
                </a:solidFill>
              </a:rPr>
              <a:t> </a:t>
            </a:r>
          </a:p>
        </p:txBody>
      </p:sp>
    </p:spTree>
    <p:extLst>
      <p:ext uri="{BB962C8B-B14F-4D97-AF65-F5344CB8AC3E}">
        <p14:creationId xmlns:p14="http://schemas.microsoft.com/office/powerpoint/2010/main" val="190149909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001EEB35-950D-41A5-B658-7B186480EAB9}"/>
              </a:ext>
            </a:extLst>
          </p:cNvPr>
          <p:cNvSpPr>
            <a:spLocks noGrp="1"/>
          </p:cNvSpPr>
          <p:nvPr>
            <p:ph type="title"/>
          </p:nvPr>
        </p:nvSpPr>
        <p:spPr/>
        <p:txBody>
          <a:bodyPr/>
          <a:lstStyle/>
          <a:p>
            <a:r>
              <a:rPr lang="zh-TW" altLang="en-US" dirty="0"/>
              <a:t>電腦視覺案例  </a:t>
            </a:r>
            <a:r>
              <a:rPr lang="en-US" altLang="zh-TW" dirty="0"/>
              <a:t>Example of Computer Vision</a:t>
            </a:r>
            <a:endParaRPr lang="zh-TW" altLang="en-US" dirty="0"/>
          </a:p>
        </p:txBody>
      </p:sp>
      <p:sp>
        <p:nvSpPr>
          <p:cNvPr id="2" name="文字方塊 1">
            <a:extLst>
              <a:ext uri="{FF2B5EF4-FFF2-40B4-BE49-F238E27FC236}">
                <a16:creationId xmlns:a16="http://schemas.microsoft.com/office/drawing/2014/main" id="{609FAE99-E5AE-4BC5-971D-9DF10657F9C4}"/>
              </a:ext>
            </a:extLst>
          </p:cNvPr>
          <p:cNvSpPr txBox="1"/>
          <p:nvPr/>
        </p:nvSpPr>
        <p:spPr>
          <a:xfrm>
            <a:off x="5885298" y="1491630"/>
            <a:ext cx="2187522" cy="369332"/>
          </a:xfrm>
          <a:prstGeom prst="rect">
            <a:avLst/>
          </a:prstGeom>
          <a:noFill/>
          <a:ln>
            <a:solidFill>
              <a:schemeClr val="tx1"/>
            </a:solidFill>
          </a:ln>
        </p:spPr>
        <p:txBody>
          <a:bodyPr wrap="none" rtlCol="0">
            <a:spAutoFit/>
          </a:bodyPr>
          <a:lstStyle/>
          <a:p>
            <a:r>
              <a:rPr lang="en-US" altLang="zh-TW" dirty="0"/>
              <a:t>What computers see:</a:t>
            </a:r>
            <a:endParaRPr lang="zh-TW" altLang="en-US" dirty="0"/>
          </a:p>
        </p:txBody>
      </p:sp>
      <p:sp>
        <p:nvSpPr>
          <p:cNvPr id="8" name="文字方塊 7">
            <a:extLst>
              <a:ext uri="{FF2B5EF4-FFF2-40B4-BE49-F238E27FC236}">
                <a16:creationId xmlns:a16="http://schemas.microsoft.com/office/drawing/2014/main" id="{2D350FA6-5FFC-4663-BB1E-CAEC2ED1085F}"/>
              </a:ext>
            </a:extLst>
          </p:cNvPr>
          <p:cNvSpPr txBox="1"/>
          <p:nvPr/>
        </p:nvSpPr>
        <p:spPr>
          <a:xfrm>
            <a:off x="611560" y="1491630"/>
            <a:ext cx="1936236" cy="369332"/>
          </a:xfrm>
          <a:prstGeom prst="rect">
            <a:avLst/>
          </a:prstGeom>
          <a:noFill/>
          <a:ln>
            <a:solidFill>
              <a:schemeClr val="tx1"/>
            </a:solidFill>
          </a:ln>
        </p:spPr>
        <p:txBody>
          <a:bodyPr wrap="none" rtlCol="0">
            <a:spAutoFit/>
          </a:bodyPr>
          <a:lstStyle/>
          <a:p>
            <a:r>
              <a:rPr lang="en-US" altLang="zh-TW" dirty="0"/>
              <a:t>What human sees:</a:t>
            </a:r>
            <a:endParaRPr lang="zh-TW" altLang="en-US" dirty="0"/>
          </a:p>
        </p:txBody>
      </p:sp>
      <p:pic>
        <p:nvPicPr>
          <p:cNvPr id="1026" name="Picture 2" descr="Pixel data diagram. At left, our image of Lincoln; at center, the pixels labeled with numbers from 0-255, representing their brightness; and at right, these numbers by themselves.">
            <a:extLst>
              <a:ext uri="{FF2B5EF4-FFF2-40B4-BE49-F238E27FC236}">
                <a16:creationId xmlns:a16="http://schemas.microsoft.com/office/drawing/2014/main" id="{9D5E33B6-7DFA-4A7F-B3E7-E5D31FEB7E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923678"/>
            <a:ext cx="7754434" cy="2395724"/>
          </a:xfrm>
          <a:prstGeom prst="rect">
            <a:avLst/>
          </a:prstGeom>
          <a:noFill/>
          <a:extLst>
            <a:ext uri="{909E8E84-426E-40DD-AFC4-6F175D3DCCD1}">
              <a14:hiddenFill xmlns:a14="http://schemas.microsoft.com/office/drawing/2010/main">
                <a:solidFill>
                  <a:srgbClr val="FFFFFF"/>
                </a:solidFill>
              </a14:hiddenFill>
            </a:ext>
          </a:extLst>
        </p:spPr>
      </p:pic>
      <p:sp>
        <p:nvSpPr>
          <p:cNvPr id="7" name="圓角矩形圖說文字 5">
            <a:extLst>
              <a:ext uri="{FF2B5EF4-FFF2-40B4-BE49-F238E27FC236}">
                <a16:creationId xmlns:a16="http://schemas.microsoft.com/office/drawing/2014/main" id="{EF70F094-8884-45FC-A195-DEEC670C6577}"/>
              </a:ext>
            </a:extLst>
          </p:cNvPr>
          <p:cNvSpPr/>
          <p:nvPr/>
        </p:nvSpPr>
        <p:spPr>
          <a:xfrm>
            <a:off x="1578788" y="4576887"/>
            <a:ext cx="5622565" cy="306467"/>
          </a:xfrm>
          <a:prstGeom prst="wedgeRoundRectCallout">
            <a:avLst>
              <a:gd name="adj1" fmla="val -28902"/>
              <a:gd name="adj2" fmla="val -7631"/>
              <a:gd name="adj3" fmla="val 16667"/>
            </a:avLst>
          </a:prstGeom>
          <a:solidFill>
            <a:srgbClr val="FFFFCC">
              <a:alpha val="50000"/>
            </a:srgbClr>
          </a:solidFill>
          <a:ln w="12700"/>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200" dirty="0">
                <a:hlinkClick r:id="rId3"/>
              </a:rPr>
              <a:t>https://openframeworks.cc/ofBook/chapters/image_processing_computer_vision.html</a:t>
            </a:r>
            <a:endParaRPr lang="en-US" altLang="zh-TW" sz="1200" dirty="0">
              <a:solidFill>
                <a:schemeClr val="tx1"/>
              </a:solidFill>
            </a:endParaRPr>
          </a:p>
        </p:txBody>
      </p:sp>
      <p:sp>
        <p:nvSpPr>
          <p:cNvPr id="9" name="圓角矩形圖說文字 4">
            <a:extLst>
              <a:ext uri="{FF2B5EF4-FFF2-40B4-BE49-F238E27FC236}">
                <a16:creationId xmlns:a16="http://schemas.microsoft.com/office/drawing/2014/main" id="{AFAF327E-F26B-4A38-BF95-6D20BDBA9016}"/>
              </a:ext>
            </a:extLst>
          </p:cNvPr>
          <p:cNvSpPr/>
          <p:nvPr/>
        </p:nvSpPr>
        <p:spPr>
          <a:xfrm>
            <a:off x="2627784" y="1477099"/>
            <a:ext cx="655737" cy="374571"/>
          </a:xfrm>
          <a:prstGeom prst="wedgeRoundRectCallout">
            <a:avLst>
              <a:gd name="adj1" fmla="val -14327"/>
              <a:gd name="adj2" fmla="val -24322"/>
              <a:gd name="adj3" fmla="val 16667"/>
            </a:avLst>
          </a:prstGeom>
          <a:solidFill>
            <a:srgbClr val="FFFFCC">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wrap="none" anchor="ctr">
            <a:spAutoFit/>
          </a:bodyPr>
          <a:lstStyle/>
          <a:p>
            <a:pPr algn="ctr">
              <a:defRPr/>
            </a:pPr>
            <a:r>
              <a:rPr lang="en-US" altLang="zh-TW" sz="1600" dirty="0">
                <a:solidFill>
                  <a:srgbClr val="FF0000"/>
                </a:solidFill>
              </a:rPr>
              <a:t>Quiz!</a:t>
            </a:r>
            <a:endParaRPr lang="zh-TW" altLang="en-US" sz="1600" dirty="0">
              <a:solidFill>
                <a:schemeClr val="tx1"/>
              </a:solidFill>
            </a:endParaRPr>
          </a:p>
        </p:txBody>
      </p:sp>
    </p:spTree>
    <p:extLst>
      <p:ext uri="{BB962C8B-B14F-4D97-AF65-F5344CB8AC3E}">
        <p14:creationId xmlns:p14="http://schemas.microsoft.com/office/powerpoint/2010/main" val="37913371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6DC71FE1-5AE5-48EF-8DE2-A7AFD35FB5DC}"/>
              </a:ext>
            </a:extLst>
          </p:cNvPr>
          <p:cNvSpPr>
            <a:spLocks noGrp="1"/>
          </p:cNvSpPr>
          <p:nvPr>
            <p:ph type="title"/>
          </p:nvPr>
        </p:nvSpPr>
        <p:spPr/>
        <p:txBody>
          <a:bodyPr/>
          <a:lstStyle/>
          <a:p>
            <a:r>
              <a:rPr lang="zh-TW" altLang="en-US" dirty="0"/>
              <a:t>語音辨識  </a:t>
            </a:r>
            <a:r>
              <a:rPr lang="en-US" altLang="zh-TW" dirty="0"/>
              <a:t>Speech Recognition</a:t>
            </a:r>
            <a:endParaRPr lang="zh-TW" altLang="en-US" dirty="0"/>
          </a:p>
        </p:txBody>
      </p:sp>
      <p:pic>
        <p:nvPicPr>
          <p:cNvPr id="1026" name="Picture 2" descr="https://cdn5.vectorstock.com/i/thumbs/53/39/microphone-flat-icon-music-and-instrument-vector-18445339.jpg">
            <a:extLst>
              <a:ext uri="{FF2B5EF4-FFF2-40B4-BE49-F238E27FC236}">
                <a16:creationId xmlns:a16="http://schemas.microsoft.com/office/drawing/2014/main" id="{4A814487-2C22-43A6-829F-51C5A29713F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0356" y="5578781"/>
            <a:ext cx="384836" cy="304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ãspeech recognitionãçåçæå°çµæ">
            <a:extLst>
              <a:ext uri="{FF2B5EF4-FFF2-40B4-BE49-F238E27FC236}">
                <a16:creationId xmlns:a16="http://schemas.microsoft.com/office/drawing/2014/main" id="{DA437A98-8CA9-413E-9BF4-0558895A679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5434" y="2358716"/>
            <a:ext cx="1974273" cy="8572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ãearãçåçæå°çµæ">
            <a:extLst>
              <a:ext uri="{FF2B5EF4-FFF2-40B4-BE49-F238E27FC236}">
                <a16:creationId xmlns:a16="http://schemas.microsoft.com/office/drawing/2014/main" id="{36BCC9F8-F726-4ECC-9913-94F063F8C1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3018" y="1600637"/>
            <a:ext cx="855952" cy="1046839"/>
          </a:xfrm>
          <a:prstGeom prst="rect">
            <a:avLst/>
          </a:prstGeom>
          <a:noFill/>
          <a:extLst>
            <a:ext uri="{909E8E84-426E-40DD-AFC4-6F175D3DCCD1}">
              <a14:hiddenFill xmlns:a14="http://schemas.microsoft.com/office/drawing/2010/main">
                <a:solidFill>
                  <a:srgbClr val="FFFFFF"/>
                </a:solidFill>
              </a14:hiddenFill>
            </a:ext>
          </a:extLst>
        </p:spPr>
      </p:pic>
      <p:pic>
        <p:nvPicPr>
          <p:cNvPr id="2" name="圖片 1">
            <a:extLst>
              <a:ext uri="{FF2B5EF4-FFF2-40B4-BE49-F238E27FC236}">
                <a16:creationId xmlns:a16="http://schemas.microsoft.com/office/drawing/2014/main" id="{90D5CDAC-EF62-4845-997A-01B537CDF2F9}"/>
              </a:ext>
            </a:extLst>
          </p:cNvPr>
          <p:cNvPicPr>
            <a:picLocks noChangeAspect="1"/>
          </p:cNvPicPr>
          <p:nvPr/>
        </p:nvPicPr>
        <p:blipFill>
          <a:blip r:embed="rId5"/>
          <a:stretch>
            <a:fillRect/>
          </a:stretch>
        </p:blipFill>
        <p:spPr>
          <a:xfrm>
            <a:off x="4886197" y="1692894"/>
            <a:ext cx="1447800" cy="885825"/>
          </a:xfrm>
          <a:prstGeom prst="rect">
            <a:avLst/>
          </a:prstGeom>
        </p:spPr>
      </p:pic>
      <p:pic>
        <p:nvPicPr>
          <p:cNvPr id="5" name="圖片 4">
            <a:extLst>
              <a:ext uri="{FF2B5EF4-FFF2-40B4-BE49-F238E27FC236}">
                <a16:creationId xmlns:a16="http://schemas.microsoft.com/office/drawing/2014/main" id="{85902477-3E36-471A-9E3F-A1B5340C49E8}"/>
              </a:ext>
            </a:extLst>
          </p:cNvPr>
          <p:cNvPicPr>
            <a:picLocks noChangeAspect="1"/>
          </p:cNvPicPr>
          <p:nvPr/>
        </p:nvPicPr>
        <p:blipFill>
          <a:blip r:embed="rId6"/>
          <a:stretch>
            <a:fillRect/>
          </a:stretch>
        </p:blipFill>
        <p:spPr>
          <a:xfrm>
            <a:off x="4759851" y="2921743"/>
            <a:ext cx="1352550" cy="1128713"/>
          </a:xfrm>
          <a:prstGeom prst="rect">
            <a:avLst/>
          </a:prstGeom>
        </p:spPr>
      </p:pic>
      <p:cxnSp>
        <p:nvCxnSpPr>
          <p:cNvPr id="9" name="直線單箭頭接點 8">
            <a:extLst>
              <a:ext uri="{FF2B5EF4-FFF2-40B4-BE49-F238E27FC236}">
                <a16:creationId xmlns:a16="http://schemas.microsoft.com/office/drawing/2014/main" id="{D0625591-6D59-4672-822E-1B23EF0BD8BF}"/>
              </a:ext>
            </a:extLst>
          </p:cNvPr>
          <p:cNvCxnSpPr>
            <a:cxnSpLocks/>
            <a:stCxn id="1028" idx="3"/>
            <a:endCxn id="1030" idx="1"/>
          </p:cNvCxnSpPr>
          <p:nvPr/>
        </p:nvCxnSpPr>
        <p:spPr>
          <a:xfrm flipV="1">
            <a:off x="2459706" y="2124056"/>
            <a:ext cx="823312" cy="66328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單箭頭接點 18">
            <a:extLst>
              <a:ext uri="{FF2B5EF4-FFF2-40B4-BE49-F238E27FC236}">
                <a16:creationId xmlns:a16="http://schemas.microsoft.com/office/drawing/2014/main" id="{FC207CB4-2D4B-4EE9-AFD8-2F04ADEACE36}"/>
              </a:ext>
            </a:extLst>
          </p:cNvPr>
          <p:cNvCxnSpPr>
            <a:cxnSpLocks/>
            <a:stCxn id="1028" idx="3"/>
            <a:endCxn id="25" idx="1"/>
          </p:cNvCxnSpPr>
          <p:nvPr/>
        </p:nvCxnSpPr>
        <p:spPr>
          <a:xfrm>
            <a:off x="2459707" y="2787341"/>
            <a:ext cx="787977" cy="7017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單箭頭接點 21">
            <a:extLst>
              <a:ext uri="{FF2B5EF4-FFF2-40B4-BE49-F238E27FC236}">
                <a16:creationId xmlns:a16="http://schemas.microsoft.com/office/drawing/2014/main" id="{5BC70193-A470-4561-AF0D-277D1CA922D7}"/>
              </a:ext>
            </a:extLst>
          </p:cNvPr>
          <p:cNvCxnSpPr>
            <a:cxnSpLocks/>
            <a:stCxn id="1030" idx="3"/>
            <a:endCxn id="2" idx="1"/>
          </p:cNvCxnSpPr>
          <p:nvPr/>
        </p:nvCxnSpPr>
        <p:spPr>
          <a:xfrm>
            <a:off x="4138971" y="2124057"/>
            <a:ext cx="747227" cy="1175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單箭頭接點 27">
            <a:extLst>
              <a:ext uri="{FF2B5EF4-FFF2-40B4-BE49-F238E27FC236}">
                <a16:creationId xmlns:a16="http://schemas.microsoft.com/office/drawing/2014/main" id="{660AD1AB-BF13-4281-B368-CE7E3D29A872}"/>
              </a:ext>
            </a:extLst>
          </p:cNvPr>
          <p:cNvCxnSpPr>
            <a:cxnSpLocks/>
            <a:stCxn id="25" idx="3"/>
            <a:endCxn id="5" idx="1"/>
          </p:cNvCxnSpPr>
          <p:nvPr/>
        </p:nvCxnSpPr>
        <p:spPr>
          <a:xfrm flipV="1">
            <a:off x="3961173" y="3486099"/>
            <a:ext cx="798678" cy="298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 name="圖片 24">
            <a:extLst>
              <a:ext uri="{FF2B5EF4-FFF2-40B4-BE49-F238E27FC236}">
                <a16:creationId xmlns:a16="http://schemas.microsoft.com/office/drawing/2014/main" id="{C3C26816-E6CA-4FD6-954A-FCC647171B40}"/>
              </a:ext>
            </a:extLst>
          </p:cNvPr>
          <p:cNvPicPr>
            <a:picLocks noChangeAspect="1"/>
          </p:cNvPicPr>
          <p:nvPr/>
        </p:nvPicPr>
        <p:blipFill>
          <a:blip r:embed="rId7"/>
          <a:stretch>
            <a:fillRect/>
          </a:stretch>
        </p:blipFill>
        <p:spPr>
          <a:xfrm>
            <a:off x="3247683" y="2885651"/>
            <a:ext cx="713490" cy="1206861"/>
          </a:xfrm>
          <a:prstGeom prst="rect">
            <a:avLst/>
          </a:prstGeom>
        </p:spPr>
      </p:pic>
      <p:sp>
        <p:nvSpPr>
          <p:cNvPr id="30" name="文字方塊 29">
            <a:extLst>
              <a:ext uri="{FF2B5EF4-FFF2-40B4-BE49-F238E27FC236}">
                <a16:creationId xmlns:a16="http://schemas.microsoft.com/office/drawing/2014/main" id="{8B009340-21F5-4CC2-93C3-0E7F3020BB57}"/>
              </a:ext>
            </a:extLst>
          </p:cNvPr>
          <p:cNvSpPr txBox="1"/>
          <p:nvPr/>
        </p:nvSpPr>
        <p:spPr>
          <a:xfrm>
            <a:off x="711801" y="2081717"/>
            <a:ext cx="1542410" cy="369332"/>
          </a:xfrm>
          <a:prstGeom prst="rect">
            <a:avLst/>
          </a:prstGeom>
          <a:noFill/>
        </p:spPr>
        <p:txBody>
          <a:bodyPr wrap="none" rtlCol="0">
            <a:spAutoFit/>
          </a:bodyPr>
          <a:lstStyle/>
          <a:p>
            <a:r>
              <a:rPr lang="en-US" altLang="zh-TW" dirty="0"/>
              <a:t>Speech signals</a:t>
            </a:r>
            <a:endParaRPr lang="zh-TW" altLang="en-US" dirty="0"/>
          </a:p>
        </p:txBody>
      </p:sp>
      <p:sp>
        <p:nvSpPr>
          <p:cNvPr id="36" name="文字方塊 35">
            <a:extLst>
              <a:ext uri="{FF2B5EF4-FFF2-40B4-BE49-F238E27FC236}">
                <a16:creationId xmlns:a16="http://schemas.microsoft.com/office/drawing/2014/main" id="{3E3A6093-F6D6-4E2C-A57A-38083BF6FCCE}"/>
              </a:ext>
            </a:extLst>
          </p:cNvPr>
          <p:cNvSpPr txBox="1"/>
          <p:nvPr/>
        </p:nvSpPr>
        <p:spPr>
          <a:xfrm>
            <a:off x="3088065" y="1329612"/>
            <a:ext cx="905248" cy="369332"/>
          </a:xfrm>
          <a:prstGeom prst="rect">
            <a:avLst/>
          </a:prstGeom>
          <a:noFill/>
        </p:spPr>
        <p:txBody>
          <a:bodyPr wrap="none" rtlCol="0">
            <a:spAutoFit/>
          </a:bodyPr>
          <a:lstStyle/>
          <a:p>
            <a:r>
              <a:rPr lang="en-US" altLang="zh-TW" dirty="0"/>
              <a:t>Sensors</a:t>
            </a:r>
            <a:endParaRPr lang="zh-TW" altLang="en-US" dirty="0"/>
          </a:p>
        </p:txBody>
      </p:sp>
      <p:sp>
        <p:nvSpPr>
          <p:cNvPr id="37" name="文字方塊 36">
            <a:extLst>
              <a:ext uri="{FF2B5EF4-FFF2-40B4-BE49-F238E27FC236}">
                <a16:creationId xmlns:a16="http://schemas.microsoft.com/office/drawing/2014/main" id="{8545CB51-EEB0-42EF-9434-1D6DB59A60CF}"/>
              </a:ext>
            </a:extLst>
          </p:cNvPr>
          <p:cNvSpPr txBox="1"/>
          <p:nvPr/>
        </p:nvSpPr>
        <p:spPr>
          <a:xfrm>
            <a:off x="5237395" y="1336581"/>
            <a:ext cx="937564" cy="369332"/>
          </a:xfrm>
          <a:prstGeom prst="rect">
            <a:avLst/>
          </a:prstGeom>
          <a:noFill/>
        </p:spPr>
        <p:txBody>
          <a:bodyPr wrap="none" rtlCol="0">
            <a:spAutoFit/>
          </a:bodyPr>
          <a:lstStyle/>
          <a:p>
            <a:r>
              <a:rPr lang="en-US" altLang="zh-TW" dirty="0"/>
              <a:t>Analysis</a:t>
            </a:r>
            <a:endParaRPr lang="zh-TW" altLang="en-US" dirty="0"/>
          </a:p>
        </p:txBody>
      </p:sp>
      <p:sp>
        <p:nvSpPr>
          <p:cNvPr id="38" name="文字方塊 37">
            <a:extLst>
              <a:ext uri="{FF2B5EF4-FFF2-40B4-BE49-F238E27FC236}">
                <a16:creationId xmlns:a16="http://schemas.microsoft.com/office/drawing/2014/main" id="{EEAF14AC-F21B-497C-98D3-D54916005094}"/>
              </a:ext>
            </a:extLst>
          </p:cNvPr>
          <p:cNvSpPr txBox="1"/>
          <p:nvPr/>
        </p:nvSpPr>
        <p:spPr>
          <a:xfrm>
            <a:off x="7120514" y="1351331"/>
            <a:ext cx="946093" cy="369332"/>
          </a:xfrm>
          <a:prstGeom prst="rect">
            <a:avLst/>
          </a:prstGeom>
          <a:noFill/>
        </p:spPr>
        <p:txBody>
          <a:bodyPr wrap="none" rtlCol="0">
            <a:spAutoFit/>
          </a:bodyPr>
          <a:lstStyle/>
          <a:p>
            <a:r>
              <a:rPr lang="en-US" altLang="zh-TW" dirty="0"/>
              <a:t>Outputs</a:t>
            </a:r>
            <a:endParaRPr lang="zh-TW" altLang="en-US" dirty="0"/>
          </a:p>
        </p:txBody>
      </p:sp>
      <p:sp>
        <p:nvSpPr>
          <p:cNvPr id="40" name="文字方塊 39">
            <a:extLst>
              <a:ext uri="{FF2B5EF4-FFF2-40B4-BE49-F238E27FC236}">
                <a16:creationId xmlns:a16="http://schemas.microsoft.com/office/drawing/2014/main" id="{A9DA5C46-7FB1-408E-8812-48541D974CCD}"/>
              </a:ext>
            </a:extLst>
          </p:cNvPr>
          <p:cNvSpPr txBox="1"/>
          <p:nvPr/>
        </p:nvSpPr>
        <p:spPr>
          <a:xfrm>
            <a:off x="6976498" y="1992434"/>
            <a:ext cx="1339919" cy="369332"/>
          </a:xfrm>
          <a:prstGeom prst="rect">
            <a:avLst/>
          </a:prstGeom>
          <a:noFill/>
          <a:ln>
            <a:solidFill>
              <a:schemeClr val="tx1"/>
            </a:solidFill>
          </a:ln>
        </p:spPr>
        <p:txBody>
          <a:bodyPr wrap="none" rtlCol="0">
            <a:spAutoFit/>
          </a:bodyPr>
          <a:lstStyle/>
          <a:p>
            <a:r>
              <a:rPr lang="en-US" altLang="zh-TW" dirty="0"/>
              <a:t>Hello world!</a:t>
            </a:r>
            <a:endParaRPr lang="zh-TW" altLang="en-US" dirty="0"/>
          </a:p>
        </p:txBody>
      </p:sp>
      <p:cxnSp>
        <p:nvCxnSpPr>
          <p:cNvPr id="41" name="直線單箭頭接點 40">
            <a:extLst>
              <a:ext uri="{FF2B5EF4-FFF2-40B4-BE49-F238E27FC236}">
                <a16:creationId xmlns:a16="http://schemas.microsoft.com/office/drawing/2014/main" id="{2DF30DA0-80A3-48C5-B99B-87942460CB19}"/>
              </a:ext>
            </a:extLst>
          </p:cNvPr>
          <p:cNvCxnSpPr>
            <a:cxnSpLocks/>
            <a:stCxn id="2" idx="3"/>
            <a:endCxn id="40" idx="1"/>
          </p:cNvCxnSpPr>
          <p:nvPr/>
        </p:nvCxnSpPr>
        <p:spPr>
          <a:xfrm>
            <a:off x="6333997" y="2135807"/>
            <a:ext cx="642501" cy="4129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9DC670C1-F887-4EFE-98E8-E1CD1CC971F8}"/>
              </a:ext>
            </a:extLst>
          </p:cNvPr>
          <p:cNvSpPr txBox="1"/>
          <p:nvPr/>
        </p:nvSpPr>
        <p:spPr>
          <a:xfrm>
            <a:off x="6976497" y="3342584"/>
            <a:ext cx="1226170" cy="369332"/>
          </a:xfrm>
          <a:prstGeom prst="rect">
            <a:avLst/>
          </a:prstGeom>
          <a:noFill/>
          <a:ln>
            <a:solidFill>
              <a:schemeClr val="tx1"/>
            </a:solidFill>
          </a:ln>
        </p:spPr>
        <p:txBody>
          <a:bodyPr wrap="none" rtlCol="0">
            <a:spAutoFit/>
          </a:bodyPr>
          <a:lstStyle/>
          <a:p>
            <a:r>
              <a:rPr lang="en-US" altLang="zh-TW" dirty="0"/>
              <a:t>Halo word!</a:t>
            </a:r>
            <a:endParaRPr lang="zh-TW" altLang="en-US" dirty="0"/>
          </a:p>
        </p:txBody>
      </p:sp>
      <p:cxnSp>
        <p:nvCxnSpPr>
          <p:cNvPr id="45" name="直線單箭頭接點 44">
            <a:extLst>
              <a:ext uri="{FF2B5EF4-FFF2-40B4-BE49-F238E27FC236}">
                <a16:creationId xmlns:a16="http://schemas.microsoft.com/office/drawing/2014/main" id="{9BD47730-AADA-4B4D-8945-5018BBB103B8}"/>
              </a:ext>
            </a:extLst>
          </p:cNvPr>
          <p:cNvCxnSpPr>
            <a:cxnSpLocks/>
            <a:stCxn id="5" idx="3"/>
            <a:endCxn id="44" idx="1"/>
          </p:cNvCxnSpPr>
          <p:nvPr/>
        </p:nvCxnSpPr>
        <p:spPr>
          <a:xfrm>
            <a:off x="6112401" y="3486100"/>
            <a:ext cx="864096" cy="4115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文字方塊 46">
            <a:extLst>
              <a:ext uri="{FF2B5EF4-FFF2-40B4-BE49-F238E27FC236}">
                <a16:creationId xmlns:a16="http://schemas.microsoft.com/office/drawing/2014/main" id="{A84942AC-7E13-4120-9A4A-3F6F285992DF}"/>
              </a:ext>
            </a:extLst>
          </p:cNvPr>
          <p:cNvSpPr txBox="1"/>
          <p:nvPr/>
        </p:nvSpPr>
        <p:spPr>
          <a:xfrm>
            <a:off x="711801" y="3241541"/>
            <a:ext cx="1339919" cy="369332"/>
          </a:xfrm>
          <a:prstGeom prst="rect">
            <a:avLst/>
          </a:prstGeom>
          <a:noFill/>
        </p:spPr>
        <p:txBody>
          <a:bodyPr wrap="none" rtlCol="0">
            <a:spAutoFit/>
          </a:bodyPr>
          <a:lstStyle/>
          <a:p>
            <a:r>
              <a:rPr lang="en-US" altLang="zh-TW" dirty="0"/>
              <a:t>Hello world!</a:t>
            </a:r>
            <a:endParaRPr lang="zh-TW" altLang="en-US" dirty="0"/>
          </a:p>
        </p:txBody>
      </p:sp>
      <p:sp>
        <p:nvSpPr>
          <p:cNvPr id="23" name="文字方塊 22">
            <a:extLst>
              <a:ext uri="{FF2B5EF4-FFF2-40B4-BE49-F238E27FC236}">
                <a16:creationId xmlns:a16="http://schemas.microsoft.com/office/drawing/2014/main" id="{18F1E55C-3E06-4F2D-BDE8-312A592EDF5F}"/>
              </a:ext>
            </a:extLst>
          </p:cNvPr>
          <p:cNvSpPr txBox="1"/>
          <p:nvPr/>
        </p:nvSpPr>
        <p:spPr>
          <a:xfrm>
            <a:off x="539552" y="4092512"/>
            <a:ext cx="7632848" cy="923330"/>
          </a:xfrm>
          <a:prstGeom prst="rect">
            <a:avLst/>
          </a:prstGeom>
          <a:noFill/>
          <a:ln>
            <a:solidFill>
              <a:schemeClr val="tx1"/>
            </a:solidFill>
          </a:ln>
        </p:spPr>
        <p:txBody>
          <a:bodyPr wrap="square" rtlCol="0">
            <a:spAutoFit/>
          </a:bodyPr>
          <a:lstStyle/>
          <a:p>
            <a:r>
              <a:rPr lang="en-US" altLang="zh-TW" dirty="0"/>
              <a:t>Examples:</a:t>
            </a:r>
          </a:p>
          <a:p>
            <a:pPr marL="285750" indent="-285750">
              <a:buFont typeface="Arial" panose="020B0604020202020204" pitchFamily="34" charset="0"/>
              <a:buChar char="•"/>
            </a:pPr>
            <a:r>
              <a:rPr lang="zh-TW" altLang="en-US" dirty="0">
                <a:latin typeface="標楷體" panose="03000509000000000000" pitchFamily="65" charset="-120"/>
                <a:ea typeface="標楷體" panose="03000509000000000000" pitchFamily="65" charset="-120"/>
              </a:rPr>
              <a:t>用心良苦</a:t>
            </a:r>
            <a:r>
              <a:rPr lang="zh-TW" altLang="en-US" dirty="0"/>
              <a:t> </a:t>
            </a:r>
            <a:r>
              <a:rPr lang="en-US" altLang="zh-TW" dirty="0">
                <a:sym typeface="Wingdings" panose="05000000000000000000" pitchFamily="2" charset="2"/>
              </a:rPr>
              <a:t> ???</a:t>
            </a:r>
            <a:r>
              <a:rPr lang="zh-TW" altLang="en-US" dirty="0">
                <a:sym typeface="Wingdings" panose="05000000000000000000" pitchFamily="2" charset="2"/>
              </a:rPr>
              <a:t> </a:t>
            </a:r>
            <a:endParaRPr lang="en-US" altLang="zh-TW" dirty="0"/>
          </a:p>
          <a:p>
            <a:pPr marL="285750" indent="-285750">
              <a:buFont typeface="Arial" panose="020B0604020202020204" pitchFamily="34" charset="0"/>
              <a:buChar char="•"/>
            </a:pPr>
            <a:r>
              <a:rPr lang="en-US" altLang="zh-TW" dirty="0"/>
              <a:t>It’s hard to recognize speech. </a:t>
            </a:r>
            <a:r>
              <a:rPr lang="en-US" altLang="zh-TW" dirty="0">
                <a:sym typeface="Wingdings" panose="05000000000000000000" pitchFamily="2" charset="2"/>
              </a:rPr>
              <a:t> ???</a:t>
            </a:r>
            <a:endParaRPr lang="zh-TW" altLang="en-US" dirty="0"/>
          </a:p>
        </p:txBody>
      </p:sp>
      <p:sp>
        <p:nvSpPr>
          <p:cNvPr id="24" name="文字方塊 23">
            <a:extLst>
              <a:ext uri="{FF2B5EF4-FFF2-40B4-BE49-F238E27FC236}">
                <a16:creationId xmlns:a16="http://schemas.microsoft.com/office/drawing/2014/main" id="{07B3D6D8-0E5D-4B41-B8D7-02B1CFD94CFF}"/>
              </a:ext>
            </a:extLst>
          </p:cNvPr>
          <p:cNvSpPr txBox="1"/>
          <p:nvPr/>
        </p:nvSpPr>
        <p:spPr>
          <a:xfrm>
            <a:off x="2113624" y="4357606"/>
            <a:ext cx="1107996" cy="369332"/>
          </a:xfrm>
          <a:prstGeom prst="rect">
            <a:avLst/>
          </a:prstGeom>
          <a:solidFill>
            <a:schemeClr val="bg1"/>
          </a:solidFill>
          <a:ln>
            <a:noFill/>
          </a:ln>
        </p:spPr>
        <p:txBody>
          <a:bodyPr wrap="none" rtlCol="0">
            <a:spAutoFit/>
          </a:bodyPr>
          <a:lstStyle/>
          <a:p>
            <a:r>
              <a:rPr lang="zh-TW" altLang="en-US" dirty="0">
                <a:solidFill>
                  <a:srgbClr val="FF0000"/>
                </a:solidFill>
                <a:latin typeface="標楷體" panose="03000509000000000000" pitchFamily="65" charset="-120"/>
                <a:ea typeface="標楷體" panose="03000509000000000000" pitchFamily="65" charset="-120"/>
              </a:rPr>
              <a:t>兩隻老虎</a:t>
            </a:r>
            <a:endParaRPr lang="en-US" altLang="zh-TW" dirty="0">
              <a:solidFill>
                <a:srgbClr val="FF0000"/>
              </a:solidFill>
            </a:endParaRPr>
          </a:p>
        </p:txBody>
      </p:sp>
      <p:sp>
        <p:nvSpPr>
          <p:cNvPr id="26" name="文字方塊 25">
            <a:extLst>
              <a:ext uri="{FF2B5EF4-FFF2-40B4-BE49-F238E27FC236}">
                <a16:creationId xmlns:a16="http://schemas.microsoft.com/office/drawing/2014/main" id="{306B9A31-1ECB-4E1C-B8F1-CAC85197325D}"/>
              </a:ext>
            </a:extLst>
          </p:cNvPr>
          <p:cNvSpPr txBox="1"/>
          <p:nvPr/>
        </p:nvSpPr>
        <p:spPr>
          <a:xfrm>
            <a:off x="3913824" y="4638494"/>
            <a:ext cx="3089244" cy="369332"/>
          </a:xfrm>
          <a:prstGeom prst="rect">
            <a:avLst/>
          </a:prstGeom>
          <a:solidFill>
            <a:schemeClr val="bg1"/>
          </a:solidFill>
          <a:ln>
            <a:noFill/>
          </a:ln>
        </p:spPr>
        <p:txBody>
          <a:bodyPr wrap="none" rtlCol="0">
            <a:spAutoFit/>
          </a:bodyPr>
          <a:lstStyle/>
          <a:p>
            <a:r>
              <a:rPr lang="en-US" altLang="zh-TW" dirty="0">
                <a:solidFill>
                  <a:srgbClr val="FF0000"/>
                </a:solidFill>
              </a:rPr>
              <a:t>It’s hard to wreck a nice beach.</a:t>
            </a:r>
          </a:p>
        </p:txBody>
      </p:sp>
    </p:spTree>
    <p:extLst>
      <p:ext uri="{BB962C8B-B14F-4D97-AF65-F5344CB8AC3E}">
        <p14:creationId xmlns:p14="http://schemas.microsoft.com/office/powerpoint/2010/main" val="268092739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6"/>
                                        </p:tgtEl>
                                        <p:attrNameLst>
                                          <p:attrName>style.visibility</p:attrName>
                                        </p:attrNameLst>
                                      </p:cBhvr>
                                      <p:to>
                                        <p:strVal val="visible"/>
                                      </p:to>
                                    </p:set>
                                    <p:anim calcmode="lin" valueType="num">
                                      <p:cBhvr>
                                        <p:cTn id="14" dur="500" fill="hold"/>
                                        <p:tgtEl>
                                          <p:spTgt spid="26"/>
                                        </p:tgtEl>
                                        <p:attrNameLst>
                                          <p:attrName>ppt_w</p:attrName>
                                        </p:attrNameLst>
                                      </p:cBhvr>
                                      <p:tavLst>
                                        <p:tav tm="0">
                                          <p:val>
                                            <p:fltVal val="0"/>
                                          </p:val>
                                        </p:tav>
                                        <p:tav tm="100000">
                                          <p:val>
                                            <p:strVal val="#ppt_w"/>
                                          </p:val>
                                        </p:tav>
                                      </p:tavLst>
                                    </p:anim>
                                    <p:anim calcmode="lin" valueType="num">
                                      <p:cBhvr>
                                        <p:cTn id="15" dur="500" fill="hold"/>
                                        <p:tgtEl>
                                          <p:spTgt spid="26"/>
                                        </p:tgtEl>
                                        <p:attrNameLst>
                                          <p:attrName>ppt_h</p:attrName>
                                        </p:attrNameLst>
                                      </p:cBhvr>
                                      <p:tavLst>
                                        <p:tav tm="0">
                                          <p:val>
                                            <p:fltVal val="0"/>
                                          </p:val>
                                        </p:tav>
                                        <p:tav tm="100000">
                                          <p:val>
                                            <p:strVal val="#ppt_h"/>
                                          </p:val>
                                        </p:tav>
                                      </p:tavLst>
                                    </p:anim>
                                    <p:animEffect transition="in" filter="fade">
                                      <p:cBhvr>
                                        <p:cTn id="1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10514FB3-6FF9-4122-AA9D-73157C113036}"/>
              </a:ext>
            </a:extLst>
          </p:cNvPr>
          <p:cNvSpPr>
            <a:spLocks noGrp="1"/>
          </p:cNvSpPr>
          <p:nvPr>
            <p:ph type="title"/>
          </p:nvPr>
        </p:nvSpPr>
        <p:spPr/>
        <p:txBody>
          <a:bodyPr/>
          <a:lstStyle/>
          <a:p>
            <a:r>
              <a:rPr lang="zh-TW" altLang="en-US" dirty="0"/>
              <a:t>音訊處理範例 </a:t>
            </a:r>
            <a:r>
              <a:rPr lang="en-US" altLang="zh-TW" dirty="0"/>
              <a:t>Example of Audio Processing</a:t>
            </a:r>
            <a:endParaRPr lang="zh-TW" altLang="en-US" dirty="0"/>
          </a:p>
        </p:txBody>
      </p:sp>
      <p:pic>
        <p:nvPicPr>
          <p:cNvPr id="4" name="圖片 3">
            <a:extLst>
              <a:ext uri="{FF2B5EF4-FFF2-40B4-BE49-F238E27FC236}">
                <a16:creationId xmlns:a16="http://schemas.microsoft.com/office/drawing/2014/main" id="{F0A20C8A-895E-4265-87C9-4643FA95C643}"/>
              </a:ext>
            </a:extLst>
          </p:cNvPr>
          <p:cNvPicPr>
            <a:picLocks noChangeAspect="1"/>
          </p:cNvPicPr>
          <p:nvPr/>
        </p:nvPicPr>
        <p:blipFill>
          <a:blip r:embed="rId4"/>
          <a:stretch>
            <a:fillRect/>
          </a:stretch>
        </p:blipFill>
        <p:spPr>
          <a:xfrm>
            <a:off x="1331640" y="1419622"/>
            <a:ext cx="6699448" cy="3448307"/>
          </a:xfrm>
          <a:prstGeom prst="rect">
            <a:avLst/>
          </a:prstGeom>
        </p:spPr>
      </p:pic>
      <p:pic>
        <p:nvPicPr>
          <p:cNvPr id="5" name="小毛驢">
            <a:hlinkClick r:id="" action="ppaction://media"/>
            <a:extLst>
              <a:ext uri="{FF2B5EF4-FFF2-40B4-BE49-F238E27FC236}">
                <a16:creationId xmlns:a16="http://schemas.microsoft.com/office/drawing/2014/main" id="{3A516D37-D44F-4215-9A7B-36E67BDFD8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552" y="1923678"/>
            <a:ext cx="487363" cy="487363"/>
          </a:xfrm>
          <a:prstGeom prst="rect">
            <a:avLst/>
          </a:prstGeom>
        </p:spPr>
      </p:pic>
    </p:spTree>
    <p:extLst>
      <p:ext uri="{BB962C8B-B14F-4D97-AF65-F5344CB8AC3E}">
        <p14:creationId xmlns:p14="http://schemas.microsoft.com/office/powerpoint/2010/main" val="31238114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壁窗">
  <a:themeElements>
    <a:clrScheme name="壁窗">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壁窗">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13125</TotalTime>
  <Words>2089</Words>
  <Application>Microsoft Office PowerPoint</Application>
  <PresentationFormat>如螢幕大小 (16:9)</PresentationFormat>
  <Paragraphs>260</Paragraphs>
  <Slides>43</Slides>
  <Notes>2</Notes>
  <HiddenSlides>0</HiddenSlides>
  <MMClips>1</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43</vt:i4>
      </vt:variant>
    </vt:vector>
  </HeadingPairs>
  <TitlesOfParts>
    <vt:vector size="51" baseType="lpstr">
      <vt:lpstr>新細明體</vt:lpstr>
      <vt:lpstr>標楷體</vt:lpstr>
      <vt:lpstr>Arial</vt:lpstr>
      <vt:lpstr>Calibri</vt:lpstr>
      <vt:lpstr>Cambria Math</vt:lpstr>
      <vt:lpstr>Wingdings</vt:lpstr>
      <vt:lpstr>Wingdings 2</vt:lpstr>
      <vt:lpstr>壁窗</vt:lpstr>
      <vt:lpstr>Introduction to AI 人工智慧簡介</vt:lpstr>
      <vt:lpstr>大綱  Outline</vt:lpstr>
      <vt:lpstr>什麼是人工智慧？ What is AI?</vt:lpstr>
      <vt:lpstr>人工智慧 vs. 機器學習 vs. 深度學習 AI vs. Machine Learning vs. Deep Learning</vt:lpstr>
      <vt:lpstr>人類的智慧  Human Intelligence</vt:lpstr>
      <vt:lpstr>電腦視覺  Computer Vision</vt:lpstr>
      <vt:lpstr>電腦視覺案例  Example of Computer Vision</vt:lpstr>
      <vt:lpstr>語音辨識  Speech Recognition</vt:lpstr>
      <vt:lpstr>音訊處理範例 Example of Audio Processing</vt:lpstr>
      <vt:lpstr>人類 vs. 電腦   Humans vs. Computers</vt:lpstr>
      <vt:lpstr>人工智慧眾多發展路徑  Many Tribes of AI</vt:lpstr>
      <vt:lpstr>近似推理 ( 人工智慧分支) Approximate Reasoning (A Branch of AI)</vt:lpstr>
      <vt:lpstr>人工智慧與人類的工作流程比較 AI Workflow Compared to Human</vt:lpstr>
      <vt:lpstr>人工智慧的類型    Types of AI </vt:lpstr>
      <vt:lpstr>常識推理   Common Sense Reasoning</vt:lpstr>
      <vt:lpstr>機器學習的範疇  Areas of Machine Learning</vt:lpstr>
      <vt:lpstr>建模概念  Concept of Modeling</vt:lpstr>
      <vt:lpstr>機器學習的範例 Example of Machine Learning (or Modeling)</vt:lpstr>
      <vt:lpstr>人工智慧里程碑  AI Benchmark Events</vt:lpstr>
      <vt:lpstr>人工智慧研究的起落 Boom and Bust Cycles of AI Research</vt:lpstr>
      <vt:lpstr>人工智慧的三波浪潮與三波重點</vt:lpstr>
      <vt:lpstr>具代表性的論文  Representative Publications</vt:lpstr>
      <vt:lpstr>從1966年持續至今的研究 An Unfinished Summer Project</vt:lpstr>
      <vt:lpstr>1997</vt:lpstr>
      <vt:lpstr>2002</vt:lpstr>
      <vt:lpstr>2011</vt:lpstr>
      <vt:lpstr>2017</vt:lpstr>
      <vt:lpstr>ImageNet Competition 影像辨識大賽 </vt:lpstr>
      <vt:lpstr>AI Application Domains and Missing Professions</vt:lpstr>
      <vt:lpstr>人工智慧的難題：對種族與膚色的偏見 AI Dilemma: Race/Color Discrimination?</vt:lpstr>
      <vt:lpstr>人工智慧的難題：對種族與膚色的偏見 AI Dilemma: Race/Color Bias</vt:lpstr>
      <vt:lpstr>人工智慧的兩難：倫理與道德 (1/2) AI Dilemma: Ethnics &amp; Morality</vt:lpstr>
      <vt:lpstr>人工智慧的兩難：倫理與道德 (2/2) AI Dilemma: Ethnics &amp; Morality</vt:lpstr>
      <vt:lpstr>人工智慧難題: 可被解讀與信任嗎？ AI Dilemma: Explainability and Trustability</vt:lpstr>
      <vt:lpstr>人工智慧難題: 無心的錯誤 AI Dilemma: Innocent Mistake</vt:lpstr>
      <vt:lpstr>偽造的聲音、圖片與影片</vt:lpstr>
      <vt:lpstr>人工智慧將摧毀人類嗎？ How AI Destroys Human?</vt:lpstr>
      <vt:lpstr>Mistakes by AI/ML: Biased Data</vt:lpstr>
      <vt:lpstr>Mistakes by AI/ML: Biased Data</vt:lpstr>
      <vt:lpstr>Mistakes by AI/ML: Biased Data</vt:lpstr>
      <vt:lpstr>Mistakes by AI/ML: Biased Data</vt:lpstr>
      <vt:lpstr>人工智慧服務與工具   AI Services and Tools </vt:lpstr>
      <vt:lpstr>結論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使用 HTS 進行中文語音合成之研究</dc:title>
  <dc:creator>heycat</dc:creator>
  <cp:lastModifiedBy>user</cp:lastModifiedBy>
  <cp:revision>872</cp:revision>
  <dcterms:created xsi:type="dcterms:W3CDTF">2008-11-09T17:03:56Z</dcterms:created>
  <dcterms:modified xsi:type="dcterms:W3CDTF">2021-04-24T06:49:22Z</dcterms:modified>
</cp:coreProperties>
</file>

<file path=docProps/thumbnail.jpeg>
</file>